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98" r:id="rId4"/>
    <p:sldId id="295" r:id="rId5"/>
    <p:sldId id="296" r:id="rId6"/>
    <p:sldId id="299" r:id="rId7"/>
    <p:sldId id="269" r:id="rId8"/>
    <p:sldId id="301" r:id="rId9"/>
    <p:sldId id="304" r:id="rId10"/>
    <p:sldId id="302" r:id="rId11"/>
    <p:sldId id="305" r:id="rId12"/>
    <p:sldId id="273" r:id="rId13"/>
    <p:sldId id="307" r:id="rId14"/>
    <p:sldId id="306" r:id="rId15"/>
    <p:sldId id="308" r:id="rId16"/>
    <p:sldId id="309" r:id="rId17"/>
    <p:sldId id="310" r:id="rId18"/>
    <p:sldId id="311" r:id="rId19"/>
  </p:sldIdLst>
  <p:sldSz cx="24384000" cy="13716000"/>
  <p:notesSz cx="6858000" cy="9144000"/>
  <p:embeddedFontLst>
    <p:embeddedFont>
      <p:font typeface="Pretendard Bold" panose="020B0600000101010101" charset="-127"/>
      <p:bold r:id="rId21"/>
    </p:embeddedFont>
    <p:embeddedFont>
      <p:font typeface="Pretendard ExtraLight" panose="020B0600000101010101" charset="-127"/>
      <p:regular r:id="rId22"/>
    </p:embeddedFont>
    <p:embeddedFont>
      <p:font typeface="Pretendard Light" panose="020B0600000101010101" charset="-127"/>
      <p:regular r:id="rId23"/>
    </p:embeddedFont>
    <p:embeddedFont>
      <p:font typeface="Cambria Math" panose="02040503050406030204" pitchFamily="18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883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7E580-6321-4462-B26C-A6E30C35392B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51D65-17C3-4462-A1F0-415E7B185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76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C06EC-B896-9077-40F8-CDFCC4B56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0863BF-9ACE-4ABF-BFEB-B1DF40E37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84019D-5062-120B-B87F-02535984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B59563-CFFF-DAA9-58FB-D7321024A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46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4.png"/><Relationship Id="rId10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4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.png"/><Relationship Id="rId10" Type="http://schemas.openxmlformats.org/officeDocument/2006/relationships/image" Target="../media/image83.png"/><Relationship Id="rId4" Type="http://schemas.openxmlformats.org/officeDocument/2006/relationships/image" Target="../media/image3.png"/><Relationship Id="rId9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90.png"/><Relationship Id="rId5" Type="http://schemas.openxmlformats.org/officeDocument/2006/relationships/image" Target="../media/image4.png"/><Relationship Id="rId10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1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96.png"/><Relationship Id="rId5" Type="http://schemas.openxmlformats.org/officeDocument/2006/relationships/image" Target="../media/image4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110.png"/><Relationship Id="rId5" Type="http://schemas.openxmlformats.org/officeDocument/2006/relationships/image" Target="../media/image4.png"/><Relationship Id="rId10" Type="http://schemas.openxmlformats.org/officeDocument/2006/relationships/image" Target="../media/image109.png"/><Relationship Id="rId4" Type="http://schemas.openxmlformats.org/officeDocument/2006/relationships/image" Target="../media/image3.png"/><Relationship Id="rId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116.png"/><Relationship Id="rId5" Type="http://schemas.openxmlformats.org/officeDocument/2006/relationships/image" Target="../media/image4.png"/><Relationship Id="rId10" Type="http://schemas.openxmlformats.org/officeDocument/2006/relationships/image" Target="../media/image115.png"/><Relationship Id="rId4" Type="http://schemas.openxmlformats.org/officeDocument/2006/relationships/image" Target="../media/image3.png"/><Relationship Id="rId9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.png"/><Relationship Id="rId7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79.png"/><Relationship Id="rId4" Type="http://schemas.openxmlformats.org/officeDocument/2006/relationships/image" Target="../media/image4.png"/><Relationship Id="rId9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07200" y="4648200"/>
            <a:ext cx="10782300" cy="698500"/>
          </a:xfrm>
          <a:prstGeom prst="rect">
            <a:avLst/>
          </a:prstGeom>
        </p:spPr>
        <p:txBody>
          <a:bodyPr lIns="0" tIns="27681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3961" b="0" i="0" u="none" strike="noStrike" dirty="0">
                <a:solidFill>
                  <a:srgbClr val="2C3E6F"/>
                </a:solidFill>
                <a:ea typeface="Pretendard Light"/>
              </a:rPr>
              <a:t>전산물리학 ２차 발표</a:t>
            </a:r>
            <a:endParaRPr lang="ko-KR" sz="3961" b="0" i="0" u="none" strike="noStrike" dirty="0">
              <a:solidFill>
                <a:srgbClr val="2C3E6F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86200" y="6944967"/>
            <a:ext cx="16916400" cy="2503833"/>
          </a:xfrm>
          <a:prstGeom prst="rect">
            <a:avLst/>
          </a:prstGeom>
        </p:spPr>
        <p:txBody>
          <a:bodyPr lIns="0" tIns="81575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altLang="ko-KR" sz="9600" dirty="0">
                <a:solidFill>
                  <a:srgbClr val="2C3E6F"/>
                </a:solidFill>
                <a:ea typeface="Pretendard Bold"/>
              </a:rPr>
              <a:t>Heisenberg</a:t>
            </a:r>
            <a:r>
              <a:rPr lang="en-US" altLang="ko-KR" sz="9600" dirty="0"/>
              <a:t> </a:t>
            </a:r>
            <a:r>
              <a:rPr lang="en-US" altLang="ko-KR" sz="9600" b="0" i="0" u="none" strike="noStrike" dirty="0">
                <a:solidFill>
                  <a:srgbClr val="2C3E6F"/>
                </a:solidFill>
                <a:ea typeface="Pretendard Bold"/>
              </a:rPr>
              <a:t>model</a:t>
            </a:r>
          </a:p>
          <a:p>
            <a:pPr lvl="0" algn="ctr">
              <a:lnSpc>
                <a:spcPct val="107899"/>
              </a:lnSpc>
            </a:pPr>
            <a:r>
              <a:rPr lang="en-US" altLang="ko-KR" sz="9600" dirty="0">
                <a:solidFill>
                  <a:srgbClr val="2C3E6F"/>
                </a:solidFill>
                <a:ea typeface="Pretendard Bold"/>
              </a:rPr>
              <a:t>(Classical and Quantum)</a:t>
            </a:r>
            <a:endParaRPr lang="ko-KR" sz="12846" b="0" i="0" u="none" strike="noStrike" dirty="0">
              <a:solidFill>
                <a:srgbClr val="2C3E6F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50400" y="11734800"/>
            <a:ext cx="4787900" cy="571500"/>
          </a:xfrm>
          <a:prstGeom prst="rect">
            <a:avLst/>
          </a:prstGeom>
        </p:spPr>
        <p:txBody>
          <a:bodyPr lIns="0" tIns="4106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233" dirty="0">
                <a:solidFill>
                  <a:srgbClr val="2C3E6F"/>
                </a:solidFill>
                <a:ea typeface="Pretendard Light"/>
              </a:rPr>
              <a:t>20211236 </a:t>
            </a:r>
            <a:r>
              <a:rPr lang="ko-KR" altLang="en-US" sz="3233" dirty="0">
                <a:solidFill>
                  <a:srgbClr val="2C3E6F"/>
                </a:solidFill>
                <a:ea typeface="Pretendard Light"/>
              </a:rPr>
              <a:t>박영욱</a:t>
            </a:r>
            <a:endParaRPr lang="ko-KR" sz="3233" b="0" i="0" u="none" strike="noStrike" dirty="0">
              <a:solidFill>
                <a:srgbClr val="2C3E6F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3320" b="0" i="0" u="none" strike="noStrike" dirty="0">
                <a:solidFill>
                  <a:srgbClr val="2C3E6F"/>
                </a:solidFill>
                <a:latin typeface="Pretendard ExtraLight"/>
              </a:rPr>
              <a:t>Sogang University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9500" y="15240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3320" b="0" i="0" u="none" strike="noStrike" dirty="0">
                <a:solidFill>
                  <a:srgbClr val="FCFBF8"/>
                </a:solidFill>
                <a:latin typeface="Pretendard ExtraLight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47B91-8B9C-1B26-CF60-F950F05A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4A95F7-5382-CA8C-E41E-AD13F902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8" y="5969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256DAE6-2428-CFEA-BDE0-F94A0F0FD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E30DBB-0C6F-A815-E723-872589699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632DC39-9F07-E42C-99BC-219377A67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D52734A-B60F-3D7E-F45E-3B15DD7F139C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7D3B0FC-6DDC-BEEA-0C7F-2059C9EBA56B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3D092-DE09-3DF8-0E69-C28E8B42428F}"/>
              </a:ext>
            </a:extLst>
          </p:cNvPr>
          <p:cNvSpPr txBox="1"/>
          <p:nvPr/>
        </p:nvSpPr>
        <p:spPr>
          <a:xfrm>
            <a:off x="4191000" y="1084075"/>
            <a:ext cx="178308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dirty="0"/>
              <a:t>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E85CD8-EC1D-1D04-6AC6-9555156B1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3821286"/>
            <a:ext cx="2251769" cy="14504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B1B440-1296-839A-E920-F0DA39525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0" y="5181600"/>
            <a:ext cx="1896759" cy="11461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8F3072-FBFA-E814-8801-B864824DB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67990" y="5098107"/>
            <a:ext cx="5091836" cy="1440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D6B41D-6FF9-D5C2-CBE1-A9DC00048BFF}"/>
              </a:ext>
            </a:extLst>
          </p:cNvPr>
          <p:cNvSpPr txBox="1"/>
          <p:nvPr/>
        </p:nvSpPr>
        <p:spPr>
          <a:xfrm>
            <a:off x="3705374" y="4318082"/>
            <a:ext cx="1511602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/>
              <a:t>1. </a:t>
            </a:r>
            <a:r>
              <a:rPr lang="ko-KR" altLang="en-US" sz="3500" dirty="0"/>
              <a:t>전체 자화 벡터 </a:t>
            </a:r>
            <a:r>
              <a:rPr lang="en-US" altLang="ko-KR" sz="3500" dirty="0"/>
              <a:t>:</a:t>
            </a:r>
            <a:r>
              <a:rPr lang="ko-KR" altLang="en-US" sz="3500" dirty="0"/>
              <a:t> </a:t>
            </a:r>
            <a:endParaRPr lang="en-US" altLang="ko-KR" sz="3500" dirty="0"/>
          </a:p>
          <a:p>
            <a:endParaRPr lang="en-US" altLang="ko-KR" sz="3500" dirty="0"/>
          </a:p>
          <a:p>
            <a:r>
              <a:rPr lang="ko-KR" altLang="en-US" sz="3500" dirty="0"/>
              <a:t>스칼라</a:t>
            </a:r>
            <a:r>
              <a:rPr lang="en-US" altLang="ko-KR" sz="3500" dirty="0"/>
              <a:t> per spin :                                    </a:t>
            </a:r>
            <a:r>
              <a:rPr lang="ko-KR" altLang="en-US" sz="3600" dirty="0"/>
              <a:t>시뮬레이션에서 측정값 평균 </a:t>
            </a:r>
            <a:r>
              <a:rPr lang="en-US" altLang="ko-KR" sz="3600" dirty="0"/>
              <a:t>:</a:t>
            </a:r>
            <a:endParaRPr lang="ko-KR" altLang="en-US" sz="35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484D90A-72D0-9340-5191-AE7B38695F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2523" y="6934200"/>
            <a:ext cx="7754022" cy="11903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14E0C9-607E-CA34-2481-9AF628D0524C}"/>
              </a:ext>
            </a:extLst>
          </p:cNvPr>
          <p:cNvSpPr txBox="1"/>
          <p:nvPr/>
        </p:nvSpPr>
        <p:spPr>
          <a:xfrm>
            <a:off x="3705374" y="7093283"/>
            <a:ext cx="1511602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/>
              <a:t>2. </a:t>
            </a:r>
            <a:r>
              <a:rPr lang="ko-KR" altLang="en-US" sz="3500" dirty="0"/>
              <a:t>전체</a:t>
            </a:r>
            <a:r>
              <a:rPr lang="en-US" altLang="ko-KR" sz="3500" dirty="0"/>
              <a:t> </a:t>
            </a:r>
            <a:r>
              <a:rPr lang="ko-KR" altLang="en-US" sz="3500" dirty="0"/>
              <a:t>에너지</a:t>
            </a:r>
            <a:endParaRPr lang="en-US" altLang="ko-KR" sz="3500" dirty="0"/>
          </a:p>
          <a:p>
            <a:endParaRPr lang="en-US" altLang="ko-KR" sz="3500" dirty="0"/>
          </a:p>
          <a:p>
            <a:r>
              <a:rPr lang="en-US" altLang="ko-KR" sz="3600" dirty="0"/>
              <a:t>per spin </a:t>
            </a:r>
            <a:r>
              <a:rPr lang="ko-KR" altLang="en-US" sz="3600" dirty="0"/>
              <a:t>에너지</a:t>
            </a:r>
            <a:r>
              <a:rPr lang="en-US" altLang="ko-KR" sz="3500" dirty="0"/>
              <a:t> :                                     </a:t>
            </a:r>
            <a:r>
              <a:rPr lang="ko-KR" altLang="en-US" sz="3600" dirty="0"/>
              <a:t>시뮬레이션에서 측정값 평균 </a:t>
            </a:r>
            <a:r>
              <a:rPr lang="en-US" altLang="ko-KR" sz="3600" dirty="0"/>
              <a:t>:</a:t>
            </a:r>
            <a:endParaRPr lang="ko-KR" altLang="en-US" sz="35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DEA2902-2579-61B4-F550-68F0EC1FB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5209" y="8058355"/>
            <a:ext cx="1401591" cy="116184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3D756EE-B4B5-C5DF-14FE-37D98AE3BE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38471" y="8017247"/>
            <a:ext cx="2363929" cy="8634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8EDCDCF-5DA4-21AA-FC5A-6B51EA2500E0}"/>
              </a:ext>
            </a:extLst>
          </p:cNvPr>
          <p:cNvSpPr txBox="1"/>
          <p:nvPr/>
        </p:nvSpPr>
        <p:spPr>
          <a:xfrm>
            <a:off x="3657600" y="9782651"/>
            <a:ext cx="1511602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/>
              <a:t>3. </a:t>
            </a:r>
            <a:r>
              <a:rPr lang="ko-KR" altLang="en-US" sz="3500" dirty="0"/>
              <a:t>전체</a:t>
            </a:r>
            <a:r>
              <a:rPr lang="en-US" altLang="ko-KR" sz="3500" dirty="0"/>
              <a:t> </a:t>
            </a:r>
            <a:r>
              <a:rPr lang="ko-KR" altLang="en-US" sz="3500" dirty="0"/>
              <a:t>비열</a:t>
            </a:r>
            <a:endParaRPr lang="en-US" altLang="ko-KR" sz="3500" dirty="0"/>
          </a:p>
          <a:p>
            <a:endParaRPr lang="en-US" altLang="ko-KR" sz="3500" dirty="0"/>
          </a:p>
          <a:p>
            <a:r>
              <a:rPr lang="en-US" altLang="ko-KR" sz="3600" dirty="0"/>
              <a:t>per spin </a:t>
            </a:r>
            <a:r>
              <a:rPr lang="ko-KR" altLang="en-US" sz="3600" dirty="0"/>
              <a:t>비열</a:t>
            </a:r>
            <a:r>
              <a:rPr lang="en-US" altLang="ko-KR" sz="3500" dirty="0"/>
              <a:t> :</a:t>
            </a:r>
            <a:endParaRPr lang="ko-KR" altLang="en-US" sz="35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DDB37CE-F249-1C7D-D589-D7C0F50A1E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9448800"/>
            <a:ext cx="5432007" cy="113166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80B647-B0CE-D25A-5D97-1269969742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2618" y="10722046"/>
            <a:ext cx="3696782" cy="9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5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4E8D-49A5-540B-ED5A-C70AC2612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6CF46F-1C49-201B-A5A1-50F00765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8" y="5969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62FEB4-8EA9-D7E2-EB74-F3405CE44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2BB439-D246-8600-0EED-0BCC76BE0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F91535E-FA17-250B-CB33-36DA3CAE5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874FD35-27F8-8D28-9E9F-B48D4E6A4557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C1C0C53-7F94-26DD-CE99-17DA88FB5F98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1D830-7498-003D-F52E-E6CFCBB6463A}"/>
              </a:ext>
            </a:extLst>
          </p:cNvPr>
          <p:cNvSpPr txBox="1"/>
          <p:nvPr/>
        </p:nvSpPr>
        <p:spPr>
          <a:xfrm>
            <a:off x="4191000" y="1084075"/>
            <a:ext cx="178308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dirty="0"/>
              <a:t>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310943-E2C4-3DB8-6CAA-E52A4BF67276}"/>
              </a:ext>
            </a:extLst>
          </p:cNvPr>
          <p:cNvSpPr txBox="1"/>
          <p:nvPr/>
        </p:nvSpPr>
        <p:spPr>
          <a:xfrm>
            <a:off x="3505200" y="3211300"/>
            <a:ext cx="1511602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/>
              <a:t>4. </a:t>
            </a:r>
            <a:r>
              <a:rPr lang="ko-KR" altLang="en-US" sz="3500" dirty="0" err="1"/>
              <a:t>감수율</a:t>
            </a:r>
            <a:r>
              <a:rPr lang="ko-KR" altLang="en-US" sz="3500" dirty="0"/>
              <a:t> </a:t>
            </a:r>
            <a:r>
              <a:rPr lang="en-US" altLang="ko-KR" sz="3500" dirty="0"/>
              <a:t>:</a:t>
            </a:r>
          </a:p>
          <a:p>
            <a:endParaRPr lang="en-US" altLang="ko-KR" sz="3500" dirty="0"/>
          </a:p>
          <a:p>
            <a:r>
              <a:rPr lang="en-US" altLang="ko-KR" sz="3500" dirty="0"/>
              <a:t>5. Free energy </a:t>
            </a:r>
            <a:r>
              <a:rPr lang="ko-KR" altLang="en-US" sz="3500" dirty="0"/>
              <a:t>예상 그래프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78320D-05CA-474B-EA09-7225C6928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3108866"/>
            <a:ext cx="6911939" cy="10821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99C9F2-E75B-CFE9-9715-96774A493DDE}"/>
                  </a:ext>
                </a:extLst>
              </p:cNvPr>
              <p:cNvSpPr txBox="1"/>
              <p:nvPr/>
            </p:nvSpPr>
            <p:spPr>
              <a:xfrm>
                <a:off x="12626939" y="4876800"/>
                <a:ext cx="11582400" cy="8957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/>
                  <a:t>For H=0</a:t>
                </a:r>
              </a:p>
              <a:p>
                <a:r>
                  <a:rPr lang="en-US" altLang="ko-KR" sz="2500" b="1" dirty="0">
                    <a:solidFill>
                      <a:schemeClr val="accent1"/>
                    </a:solidFill>
                  </a:rPr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25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altLang="ko-KR" sz="2500" b="1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500" b="1" dirty="0">
                    <a:solidFill>
                      <a:schemeClr val="accent1"/>
                    </a:solidFill>
                  </a:rPr>
                  <a:t>근처에서 테일러 전개 </a:t>
                </a:r>
                <a:r>
                  <a:rPr lang="en-US" altLang="ko-KR" sz="2500" b="1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5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5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r>
                  <a:rPr lang="en-US" altLang="ko-KR" sz="2500" b="1" dirty="0">
                    <a:solidFill>
                      <a:schemeClr val="accent1"/>
                    </a:solidFill>
                  </a:rPr>
                  <a:t>&lt;&lt;1)</a:t>
                </a:r>
              </a:p>
              <a:p>
                <a:endParaRPr lang="en-US" altLang="ko-KR" sz="2500" dirty="0"/>
              </a:p>
              <a:p>
                <a:endParaRPr lang="en-US" altLang="ko-KR" sz="2500" dirty="0"/>
              </a:p>
              <a:p>
                <a:r>
                  <a:rPr lang="en-US" altLang="ko-KR" sz="25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5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◈ </m:t>
                    </m:r>
                    <m:sSub>
                      <m:sSubPr>
                        <m:ctrlPr>
                          <a:rPr lang="en-US" altLang="ko-KR" sz="2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sz="2500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sz="2500" dirty="0"/>
                  <a:t> T</a:t>
                </a:r>
                <a:r>
                  <a:rPr lang="ko-KR" altLang="en-US" sz="2500" dirty="0"/>
                  <a:t>에 대한 함수</a:t>
                </a:r>
                <a:r>
                  <a:rPr lang="en-US" altLang="ko-KR" sz="2500" dirty="0"/>
                  <a:t>)</a:t>
                </a:r>
              </a:p>
              <a:p>
                <a:endParaRPr lang="en-US" altLang="ko-KR" sz="2500" dirty="0"/>
              </a:p>
              <a:p>
                <a:r>
                  <a:rPr lang="en-US" altLang="ko-KR" sz="2500" b="1" dirty="0">
                    <a:solidFill>
                      <a:schemeClr val="accent1"/>
                    </a:solidFill>
                  </a:rPr>
                  <a:t>2) F(m)=F(-m) : spin reversal symmetry -&gt; </a:t>
                </a:r>
                <a:r>
                  <a:rPr lang="ko-KR" altLang="en-US" sz="2500" b="1" dirty="0">
                    <a:solidFill>
                      <a:schemeClr val="accent1"/>
                    </a:solidFill>
                  </a:rPr>
                  <a:t>자화 방향 관계 없이 에너지적으로 물리적으로 동등함</a:t>
                </a:r>
                <a:r>
                  <a:rPr lang="en-US" altLang="ko-KR" sz="2500" b="1" dirty="0">
                    <a:solidFill>
                      <a:schemeClr val="accent1"/>
                    </a:solidFill>
                  </a:rPr>
                  <a:t>.</a:t>
                </a:r>
              </a:p>
              <a:p>
                <a:endParaRPr lang="en-US" altLang="ko-KR" sz="2500" dirty="0"/>
              </a:p>
              <a:p>
                <a:endParaRPr lang="en-US" altLang="ko-KR" sz="2500" dirty="0"/>
              </a:p>
              <a:p>
                <a:endParaRPr lang="en-US" altLang="ko-KR" sz="2500" dirty="0"/>
              </a:p>
              <a:p>
                <a:r>
                  <a:rPr lang="en-US" altLang="ko-KR" sz="2500" b="1" dirty="0">
                    <a:solidFill>
                      <a:schemeClr val="accent1"/>
                    </a:solidFill>
                  </a:rPr>
                  <a:t>3) Stability condition</a:t>
                </a:r>
                <a:r>
                  <a:rPr lang="ko-KR" altLang="en-US" sz="25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accent1"/>
                    </a:solidFill>
                  </a:rPr>
                  <a:t>: </a:t>
                </a:r>
                <a:r>
                  <a:rPr lang="ko-KR" altLang="en-US" sz="2500" b="1" dirty="0">
                    <a:solidFill>
                      <a:schemeClr val="accent1"/>
                    </a:solidFill>
                  </a:rPr>
                  <a:t>최</a:t>
                </a:r>
                <a14:m>
                  <m:oMath xmlns:m="http://schemas.openxmlformats.org/officeDocument/2006/math">
                    <m:r>
                      <a:rPr lang="ko-KR" altLang="en-US" sz="25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고</m:t>
                    </m:r>
                    <m:r>
                      <a:rPr lang="ko-KR" altLang="en-US" sz="25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차</m:t>
                    </m:r>
                    <m:r>
                      <a:rPr lang="en-US" altLang="ko-KR" sz="25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5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ko-KR" sz="25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ko-KR" sz="2500" b="1" dirty="0">
                    <a:solidFill>
                      <a:schemeClr val="accent1"/>
                    </a:solidFill>
                  </a:rPr>
                  <a:t>&gt;0</a:t>
                </a:r>
                <a:endParaRPr lang="en-US" altLang="ko-KR" sz="2500" dirty="0"/>
              </a:p>
              <a:p>
                <a14:m>
                  <m:oMath xmlns:m="http://schemas.openxmlformats.org/officeDocument/2006/math">
                    <m:r>
                      <a:rPr lang="ko-KR" altLang="en-US" sz="2500" i="1" dirty="0">
                        <a:latin typeface="Cambria Math" panose="02040503050406030204" pitchFamily="18" charset="0"/>
                      </a:rPr>
                      <m:t>만</m:t>
                    </m:r>
                    <m:r>
                      <a:rPr lang="ko-KR" altLang="en-US" sz="2500" i="1" dirty="0" smtClean="0">
                        <a:latin typeface="Cambria Math" panose="02040503050406030204" pitchFamily="18" charset="0"/>
                      </a:rPr>
                      <m:t>약</m:t>
                    </m:r>
                    <m:r>
                      <a:rPr lang="en-US" altLang="ko-KR" sz="25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500" dirty="0"/>
                  <a:t>&lt;0</a:t>
                </a:r>
                <a:r>
                  <a:rPr lang="ko-KR" altLang="en-US" sz="2500" dirty="0"/>
                  <a:t>이라면</a:t>
                </a:r>
                <a:endParaRPr lang="en-US" altLang="ko-KR" sz="2500" dirty="0"/>
              </a:p>
              <a:p>
                <a14:m>
                  <m:oMath xmlns:m="http://schemas.openxmlformats.org/officeDocument/2006/math">
                    <m:r>
                      <a:rPr lang="en-US" altLang="ko-KR" sz="25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sz="250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altLang="ko-KR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sz="2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500" dirty="0"/>
                  <a:t>-&gt;</a:t>
                </a:r>
                <a14:m>
                  <m:oMath xmlns:m="http://schemas.openxmlformats.org/officeDocument/2006/math">
                    <m:r>
                      <a:rPr lang="en-US" altLang="ko-KR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ko-KR" sz="25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5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ko-KR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</m:t>
                    </m:r>
                    <m:r>
                      <a:rPr lang="en-US" altLang="ko-KR" sz="25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: </m:t>
                    </m:r>
                  </m:oMath>
                </a14:m>
                <a:r>
                  <a:rPr lang="ko-KR" altLang="en-US" sz="2500" dirty="0"/>
                  <a:t>시스템이 무한히 큰 질서변수로 발산하려고 함</a:t>
                </a:r>
                <a:r>
                  <a:rPr lang="en-US" altLang="ko-KR" sz="2500" dirty="0"/>
                  <a:t>.</a:t>
                </a:r>
              </a:p>
              <a:p>
                <a:endParaRPr lang="en-US" altLang="ko-KR" sz="2500" dirty="0"/>
              </a:p>
              <a:p>
                <a:r>
                  <a:rPr lang="en-US" altLang="ko-KR" sz="2500" b="1" dirty="0">
                    <a:solidFill>
                      <a:schemeClr val="accent1"/>
                    </a:solidFill>
                  </a:rPr>
                  <a:t>4) </a:t>
                </a:r>
                <a:r>
                  <a:rPr lang="el-GR" altLang="ko-KR" sz="2500" b="1" dirty="0">
                    <a:solidFill>
                      <a:schemeClr val="accent1"/>
                    </a:solidFill>
                  </a:rPr>
                  <a:t>ϕ4</a:t>
                </a:r>
                <a:r>
                  <a:rPr lang="en-US" altLang="ko-KR" sz="2500" b="1" dirty="0">
                    <a:solidFill>
                      <a:schemeClr val="accent1"/>
                    </a:solidFill>
                  </a:rPr>
                  <a:t> model : m4</a:t>
                </a:r>
                <a:r>
                  <a:rPr lang="ko-KR" altLang="en-US" sz="2500" b="1" dirty="0">
                    <a:solidFill>
                      <a:schemeClr val="accent1"/>
                    </a:solidFill>
                  </a:rPr>
                  <a:t>제곱까지 전개</a:t>
                </a:r>
                <a:endParaRPr lang="en-US" altLang="ko-KR" sz="2500" dirty="0"/>
              </a:p>
              <a:p>
                <a:r>
                  <a:rPr lang="en-US" altLang="ko-KR" sz="2500" dirty="0"/>
                  <a:t>6</a:t>
                </a:r>
                <a:r>
                  <a:rPr lang="ko-KR" altLang="en-US" sz="2500" dirty="0"/>
                  <a:t>차 이상의 항은 더 복잡하고 보통 무시 가능</a:t>
                </a:r>
                <a:endParaRPr lang="en-US" altLang="ko-KR" sz="2500" dirty="0"/>
              </a:p>
              <a:p>
                <a:endParaRPr lang="en-US" altLang="ko-KR" sz="2500" dirty="0"/>
              </a:p>
              <a:p>
                <a:r>
                  <a:rPr lang="en-US" altLang="ko-KR" sz="2500" b="1" dirty="0">
                    <a:solidFill>
                      <a:schemeClr val="accent1"/>
                    </a:solidFill>
                  </a:rPr>
                  <a:t>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ko-KR" sz="25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ko-KR" sz="25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5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altLang="ko-KR" sz="25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sz="25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ko-KR" sz="25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5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ko-KR" sz="25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5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25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ko-KR" sz="25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500" b="1" dirty="0"/>
              </a:p>
              <a:p>
                <a:endParaRPr lang="en-US" altLang="ko-KR" sz="2500" dirty="0"/>
              </a:p>
              <a:p>
                <a:pPr marL="342900" indent="-342900">
                  <a:buAutoNum type="arabicParenR"/>
                </a:pPr>
                <a:endParaRPr lang="en-US" altLang="ko-KR" sz="2500" dirty="0"/>
              </a:p>
              <a:p>
                <a:r>
                  <a:rPr lang="en-US" altLang="ko-KR" sz="2500" dirty="0"/>
                  <a:t> </a:t>
                </a:r>
              </a:p>
              <a:p>
                <a:endParaRPr lang="ko-KR" altLang="en-US" sz="25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99C9F2-E75B-CFE9-9715-96774A49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6939" y="4876800"/>
                <a:ext cx="11582400" cy="8957452"/>
              </a:xfrm>
              <a:prstGeom prst="rect">
                <a:avLst/>
              </a:prstGeom>
              <a:blipFill>
                <a:blip r:embed="rId7"/>
                <a:stretch>
                  <a:fillRect l="-842" t="-4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119EEF47-0026-20CA-FFE1-6BB6E31BE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14319" y="5715000"/>
            <a:ext cx="5943857" cy="7810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4F9DD-5121-D914-CCB6-2CD523221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816" y="8001000"/>
            <a:ext cx="5719584" cy="977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748B23-618E-E3BC-BF7D-10E800522D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732" y="11811000"/>
            <a:ext cx="2297068" cy="7656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18031E2-6A64-014C-A073-84C793C560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702" y="11690508"/>
            <a:ext cx="3905998" cy="1054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58DCD1-796E-4DD6-5050-DD596C1B94F6}"/>
                  </a:ext>
                </a:extLst>
              </p:cNvPr>
              <p:cNvSpPr txBox="1"/>
              <p:nvPr/>
            </p:nvSpPr>
            <p:spPr>
              <a:xfrm>
                <a:off x="20726400" y="12039600"/>
                <a:ext cx="609600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0" dirty="0"/>
                  <a:t>                             (</a:t>
                </a:r>
                <a14:m>
                  <m:oMath xmlns:m="http://schemas.openxmlformats.org/officeDocument/2006/math"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5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58DCD1-796E-4DD6-5050-DD596C1B9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0" y="12039600"/>
                <a:ext cx="6096000" cy="477054"/>
              </a:xfrm>
              <a:prstGeom prst="rect">
                <a:avLst/>
              </a:prstGeom>
              <a:blipFill>
                <a:blip r:embed="rId12"/>
                <a:stretch>
                  <a:fillRect t="-8974" b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Landau free energy vs. magnetization above and below the critical ...">
            <a:extLst>
              <a:ext uri="{FF2B5EF4-FFF2-40B4-BE49-F238E27FC236}">
                <a16:creationId xmlns:a16="http://schemas.microsoft.com/office/drawing/2014/main" id="{85BE7DA3-6C1F-60B6-033C-488CF08F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692" y="5486400"/>
            <a:ext cx="6839743" cy="55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72E94C-E9C1-FB9E-4CA3-35E0D3E7B807}"/>
              </a:ext>
            </a:extLst>
          </p:cNvPr>
          <p:cNvCxnSpPr/>
          <p:nvPr/>
        </p:nvCxnSpPr>
        <p:spPr>
          <a:xfrm flipH="1">
            <a:off x="7086600" y="9473946"/>
            <a:ext cx="426720" cy="165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CF97C7-538E-7018-648D-9652B4FBE460}"/>
              </a:ext>
            </a:extLst>
          </p:cNvPr>
          <p:cNvCxnSpPr>
            <a:cxnSpLocks/>
          </p:cNvCxnSpPr>
          <p:nvPr/>
        </p:nvCxnSpPr>
        <p:spPr>
          <a:xfrm flipH="1">
            <a:off x="8763000" y="10210800"/>
            <a:ext cx="252515" cy="111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2195A6-7444-B7C9-8421-377A4D9587AF}"/>
                  </a:ext>
                </a:extLst>
              </p:cNvPr>
              <p:cNvSpPr txBox="1"/>
              <p:nvPr/>
            </p:nvSpPr>
            <p:spPr>
              <a:xfrm>
                <a:off x="5969299" y="11290398"/>
                <a:ext cx="3509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=0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2195A6-7444-B7C9-8421-377A4D958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299" y="11290398"/>
                <a:ext cx="3509869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4" descr="Curie temperature simulation">
            <a:extLst>
              <a:ext uri="{FF2B5EF4-FFF2-40B4-BE49-F238E27FC236}">
                <a16:creationId xmlns:a16="http://schemas.microsoft.com/office/drawing/2014/main" id="{47CC8A43-492B-EE0B-86FC-9D9161EB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4251" y="3719550"/>
            <a:ext cx="4270149" cy="319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0C72271-571C-9C9E-E341-FC7C4307B4D2}"/>
              </a:ext>
            </a:extLst>
          </p:cNvPr>
          <p:cNvSpPr/>
          <p:nvPr/>
        </p:nvSpPr>
        <p:spPr>
          <a:xfrm>
            <a:off x="23029365" y="5943600"/>
            <a:ext cx="440235" cy="457200"/>
          </a:xfrm>
          <a:prstGeom prst="donu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85AE390-3ECC-A005-69A7-3CA790187ACE}"/>
              </a:ext>
            </a:extLst>
          </p:cNvPr>
          <p:cNvCxnSpPr>
            <a:cxnSpLocks/>
          </p:cNvCxnSpPr>
          <p:nvPr/>
        </p:nvCxnSpPr>
        <p:spPr>
          <a:xfrm flipH="1">
            <a:off x="22267747" y="6172200"/>
            <a:ext cx="97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38F1F-F084-1022-3B55-1339C34A6E55}"/>
                  </a:ext>
                </a:extLst>
              </p:cNvPr>
              <p:cNvSpPr txBox="1"/>
              <p:nvPr/>
            </p:nvSpPr>
            <p:spPr>
              <a:xfrm>
                <a:off x="21717715" y="5943600"/>
                <a:ext cx="532685" cy="406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38F1F-F084-1022-3B55-1339C34A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715" y="5943600"/>
                <a:ext cx="532685" cy="4062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02067BE-EF8E-672C-E591-C32D1D022C76}"/>
              </a:ext>
            </a:extLst>
          </p:cNvPr>
          <p:cNvCxnSpPr/>
          <p:nvPr/>
        </p:nvCxnSpPr>
        <p:spPr>
          <a:xfrm>
            <a:off x="4495800" y="9473946"/>
            <a:ext cx="6233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6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D2EBA-1112-0961-803D-2F29E8A3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64A251C-C818-AC02-2C09-3BFC32E0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567083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FE7B7-8BFC-39A6-3C89-D08929CA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305481-2986-FB99-1C40-C89B48B49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2DECFC-D962-D44E-566A-19C40AB38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7EED755E-E5A9-A832-7EE6-C870F2B238DD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05083CA-B395-0926-FB37-4DC8E8BDC5D4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4403A-2648-7323-5D5C-5DDE1EEFABAB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Quantum Heisenberg model</a:t>
            </a:r>
            <a:endParaRPr lang="ko-KR" altLang="en-US" sz="90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5BA875C-43AC-576C-D439-97D568F94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832BC5-DCD9-D93C-6962-FD63A9CEF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17" y="3547297"/>
            <a:ext cx="5955583" cy="24687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FB3349-0337-40D0-946E-F9FE1C08D840}"/>
              </a:ext>
            </a:extLst>
          </p:cNvPr>
          <p:cNvSpPr txBox="1"/>
          <p:nvPr/>
        </p:nvSpPr>
        <p:spPr>
          <a:xfrm>
            <a:off x="10058400" y="3826004"/>
            <a:ext cx="109728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양자에서는 스핀이 </a:t>
            </a:r>
            <a:r>
              <a:rPr lang="ko-KR" altLang="en-US" sz="3500" b="1" dirty="0"/>
              <a:t>연산자</a:t>
            </a:r>
            <a:r>
              <a:rPr lang="en-US" altLang="ko-KR" sz="3500" b="1" dirty="0"/>
              <a:t>(operator)</a:t>
            </a:r>
            <a:r>
              <a:rPr lang="ko-KR" altLang="en-US" sz="3500" dirty="0"/>
              <a:t>로 바뀜</a:t>
            </a:r>
            <a:r>
              <a:rPr lang="en-US" altLang="ko-KR" sz="3500" dirty="0"/>
              <a:t>.</a:t>
            </a:r>
          </a:p>
          <a:p>
            <a:endParaRPr lang="en-US" altLang="ko-KR" sz="3500" dirty="0"/>
          </a:p>
          <a:p>
            <a:r>
              <a:rPr lang="en-US" altLang="ko-KR" sz="3500" dirty="0"/>
              <a:t>(</a:t>
            </a:r>
            <a:r>
              <a:rPr lang="en-US" altLang="ko-KR" sz="3500" dirty="0" err="1"/>
              <a:t>i</a:t>
            </a:r>
            <a:r>
              <a:rPr lang="ko-KR" altLang="en-US" sz="3500" dirty="0"/>
              <a:t>번째 스핀 </a:t>
            </a:r>
            <a:r>
              <a:rPr lang="en-US" altLang="ko-KR" sz="3500" dirty="0"/>
              <a:t>½ </a:t>
            </a:r>
            <a:r>
              <a:rPr lang="ko-KR" altLang="en-US" sz="3500" dirty="0"/>
              <a:t>연산자</a:t>
            </a:r>
            <a:r>
              <a:rPr lang="en-US" altLang="ko-KR" sz="3500" dirty="0"/>
              <a:t>)</a:t>
            </a:r>
            <a:endParaRPr lang="ko-KR" altLang="en-US" sz="35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9C1475-9EA2-C60D-093A-9E46EC88E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7599238"/>
            <a:ext cx="9517830" cy="18495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D2A5CF-971C-62F0-6C79-7519403A97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2741" y="7262710"/>
            <a:ext cx="6349580" cy="19981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6E7F4E-7A07-E4A9-0A2F-7E30BE03EA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6997" y="9220200"/>
            <a:ext cx="4541066" cy="10934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2432E86-6400-9DDA-9F41-B24FAA76DA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2545" y="10701238"/>
            <a:ext cx="7371255" cy="17955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0A6A96-C277-8971-1BD9-3D56CBF4159C}"/>
              </a:ext>
            </a:extLst>
          </p:cNvPr>
          <p:cNvSpPr txBox="1"/>
          <p:nvPr/>
        </p:nvSpPr>
        <p:spPr>
          <a:xfrm>
            <a:off x="3962400" y="10526936"/>
            <a:ext cx="7696200" cy="204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093F1A-F725-2284-DD60-08992E1B0428}"/>
                  </a:ext>
                </a:extLst>
              </p:cNvPr>
              <p:cNvSpPr txBox="1"/>
              <p:nvPr/>
            </p:nvSpPr>
            <p:spPr>
              <a:xfrm>
                <a:off x="11963400" y="10668000"/>
                <a:ext cx="10972800" cy="1733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dirty="0"/>
                  <a:t>양자 바닥 상태 </a:t>
                </a:r>
                <a:r>
                  <a:rPr lang="en-US" altLang="ko-KR" sz="3500" dirty="0"/>
                  <a:t>: </a:t>
                </a:r>
              </a:p>
              <a:p>
                <a:r>
                  <a:rPr lang="en-US" altLang="ko-KR" sz="3600" b="1" dirty="0"/>
                  <a:t>superposition + </a:t>
                </a:r>
                <a:r>
                  <a:rPr lang="ko-KR" altLang="en-US" sz="3600" b="1" dirty="0"/>
                  <a:t>얽힘</a:t>
                </a:r>
                <a:r>
                  <a:rPr lang="en-US" altLang="ko-KR" sz="3600" b="1" dirty="0"/>
                  <a:t>(entanglement)</a:t>
                </a:r>
                <a:r>
                  <a:rPr lang="en-US" altLang="ko-KR" sz="3600" dirty="0"/>
                  <a:t> </a:t>
                </a:r>
                <a:r>
                  <a:rPr lang="ko-KR" altLang="en-US" sz="3600" dirty="0"/>
                  <a:t>상태</a:t>
                </a:r>
                <a:r>
                  <a:rPr lang="ko-KR" altLang="en-US" sz="3500" dirty="0"/>
                  <a:t> 가능</a:t>
                </a:r>
                <a:endParaRPr lang="en-US" altLang="ko-KR" sz="3500" dirty="0"/>
              </a:p>
              <a:p>
                <a:r>
                  <a:rPr lang="ko-KR" altLang="en-US" sz="3500" dirty="0"/>
                  <a:t>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ko-KR" altLang="en-US" sz="3500" i="1">
                        <a:latin typeface="Cambria Math" panose="02040503050406030204" pitchFamily="18" charset="0"/>
                      </a:rPr>
                      <m:t>개</m:t>
                    </m:r>
                    <m:r>
                      <a:rPr lang="ko-KR" altLang="en-US" sz="3500" i="1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3500" dirty="0"/>
                  <a:t>  스핀 배치의 선형 결합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093F1A-F725-2284-DD60-08992E1B0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3400" y="10668000"/>
                <a:ext cx="10972800" cy="1733680"/>
              </a:xfrm>
              <a:prstGeom prst="rect">
                <a:avLst/>
              </a:prstGeom>
              <a:blipFill>
                <a:blip r:embed="rId12"/>
                <a:stretch>
                  <a:fillRect l="-1722" t="-6338" b="-112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35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31890-B001-E0A6-48C2-0160CD00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C76F19-E2C9-E3A3-303D-10747E07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567083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FE1CE42-4793-1CF9-8DCA-40F0B0F20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D7C5D54-090F-E343-BE9A-3FEACCDC1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EBE5E96-4C7C-7344-CE62-F224D9EF4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27C5076-AF8A-FB47-B895-BDBE21A56EDF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8B34059-8372-279B-A66A-672FFA415A39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949A6-FCEE-8C04-CF60-4B8B3D2E1F05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dirty="0"/>
              <a:t>코드 원리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80395D6-BE56-0E9C-A07C-46E3E17F8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250ED7-0749-04EB-7763-FC3C5BFF4EAB}"/>
                  </a:ext>
                </a:extLst>
              </p:cNvPr>
              <p:cNvSpPr txBox="1"/>
              <p:nvPr/>
            </p:nvSpPr>
            <p:spPr>
              <a:xfrm>
                <a:off x="3592444" y="3370470"/>
                <a:ext cx="1728635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600" dirty="0"/>
                  <a:t>H : </a:t>
                </a:r>
                <a:r>
                  <a:rPr lang="ko-KR" altLang="en-US" sz="3600" dirty="0" err="1"/>
                  <a:t>헤밀토니안</a:t>
                </a:r>
                <a:r>
                  <a:rPr lang="ko-KR" altLang="en-US" sz="3600" dirty="0"/>
                  <a:t> 행렬을 </a:t>
                </a:r>
                <a:r>
                  <a:rPr lang="en-US" altLang="ko-KR" sz="3600" dirty="0"/>
                  <a:t>basis(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ko-KR" altLang="en-US" sz="3600" i="1">
                        <a:latin typeface="Cambria Math" panose="02040503050406030204" pitchFamily="18" charset="0"/>
                      </a:rPr>
                      <m:t>개</m:t>
                    </m:r>
                  </m:oMath>
                </a14:m>
                <a:r>
                  <a:rPr lang="en-US" altLang="ko-KR" sz="3600" dirty="0"/>
                  <a:t>)</a:t>
                </a:r>
                <a:r>
                  <a:rPr lang="ko-KR" altLang="en-US" sz="3600" dirty="0"/>
                  <a:t>에서</a:t>
                </a:r>
                <a:r>
                  <a:rPr lang="en-US" altLang="ko-KR" sz="3600" dirty="0"/>
                  <a:t> </a:t>
                </a:r>
                <a:r>
                  <a:rPr lang="ko-KR" altLang="en-US" sz="3600" dirty="0"/>
                  <a:t>만들어서</a:t>
                </a:r>
                <a:r>
                  <a:rPr lang="en-US" altLang="ko-KR" sz="3600" dirty="0"/>
                  <a:t>, </a:t>
                </a:r>
                <a:r>
                  <a:rPr lang="ko-KR" altLang="en-US" sz="3600" dirty="0"/>
                  <a:t>그 행렬의 가장 작은 </a:t>
                </a:r>
                <a:r>
                  <a:rPr lang="ko-KR" altLang="en-US" sz="3600" dirty="0" err="1"/>
                  <a:t>고유값</a:t>
                </a:r>
                <a:r>
                  <a:rPr lang="en-US" altLang="ko-KR" sz="3600" dirty="0"/>
                  <a:t>(</a:t>
                </a:r>
                <a:r>
                  <a:rPr lang="ko-KR" altLang="en-US" sz="3600" dirty="0"/>
                  <a:t>바닥상태 에너지</a:t>
                </a:r>
                <a:r>
                  <a:rPr lang="en-US" altLang="ko-KR" sz="3600" dirty="0"/>
                  <a:t>)</a:t>
                </a:r>
                <a:r>
                  <a:rPr lang="ko-KR" altLang="en-US" sz="3600" dirty="0"/>
                  <a:t>을 수치적으로 구하는 것</a:t>
                </a:r>
                <a:r>
                  <a:rPr lang="en-US" altLang="ko-KR" sz="3600" dirty="0"/>
                  <a:t>.</a:t>
                </a:r>
                <a:r>
                  <a:rPr lang="ko-KR" altLang="en-US" sz="3600" dirty="0"/>
                  <a:t> </a:t>
                </a:r>
                <a:endParaRPr lang="en-US" altLang="ko-KR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250ED7-0749-04EB-7763-FC3C5BFF4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44" y="3370470"/>
                <a:ext cx="17286356" cy="1200329"/>
              </a:xfrm>
              <a:prstGeom prst="rect">
                <a:avLst/>
              </a:prstGeom>
              <a:blipFill>
                <a:blip r:embed="rId7"/>
                <a:stretch>
                  <a:fillRect l="-1058" t="-8629" b="-19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B972F6-C445-B2C6-1F60-B009B5619964}"/>
              </a:ext>
            </a:extLst>
          </p:cNvPr>
          <p:cNvSpPr txBox="1"/>
          <p:nvPr/>
        </p:nvSpPr>
        <p:spPr>
          <a:xfrm>
            <a:off x="3429000" y="3370470"/>
            <a:ext cx="14173200" cy="13920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FBA66A-E5D3-4F9F-76A6-298B270CF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46274" y="5580416"/>
            <a:ext cx="7351005" cy="15890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C9EB3B-6309-D64B-2C2D-6126A0223B5F}"/>
                  </a:ext>
                </a:extLst>
              </p:cNvPr>
              <p:cNvSpPr txBox="1"/>
              <p:nvPr/>
            </p:nvSpPr>
            <p:spPr>
              <a:xfrm>
                <a:off x="3544402" y="5327134"/>
                <a:ext cx="16115197" cy="7294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/>
                  <a:t>1. 2D </a:t>
                </a:r>
                <a:r>
                  <a:rPr lang="ko-KR" altLang="en-US" sz="3600" dirty="0"/>
                  <a:t>격자 → </a:t>
                </a:r>
                <a:r>
                  <a:rPr lang="en-US" altLang="ko-KR" sz="3600" dirty="0"/>
                  <a:t>bond </a:t>
                </a:r>
                <a:r>
                  <a:rPr lang="ko-KR" altLang="en-US" sz="3600" dirty="0"/>
                  <a:t>리스트</a:t>
                </a:r>
                <a:endParaRPr lang="en-US" altLang="ko-KR" sz="3600" dirty="0"/>
              </a:p>
              <a:p>
                <a:r>
                  <a:rPr lang="en-US" altLang="ko-KR" sz="3600" dirty="0"/>
                  <a:t>(1-1). H</a:t>
                </a:r>
                <a:r>
                  <a:rPr lang="ko-KR" altLang="en-US" sz="3600" dirty="0"/>
                  <a:t>를 </a:t>
                </a:r>
                <a:r>
                  <a:rPr lang="en-US" altLang="ko-KR" sz="3600" dirty="0"/>
                  <a:t>bond</a:t>
                </a:r>
                <a:r>
                  <a:rPr lang="ko-KR" altLang="en-US" sz="3600" dirty="0"/>
                  <a:t>의 합으로 쪼개기</a:t>
                </a:r>
                <a:endParaRPr lang="en-US" altLang="ko-KR" sz="3600" dirty="0"/>
              </a:p>
              <a:p>
                <a:r>
                  <a:rPr lang="en-US" altLang="ko-KR" sz="3600" dirty="0"/>
                  <a:t>(1-2). 2D -&gt; 1D index</a:t>
                </a:r>
                <a:r>
                  <a:rPr lang="ko-KR" altLang="en-US" sz="3600" dirty="0"/>
                  <a:t>로 피고</a:t>
                </a:r>
                <a:r>
                  <a:rPr lang="en-US" altLang="ko-KR" sz="3600" dirty="0"/>
                  <a:t>,</a:t>
                </a:r>
                <a:r>
                  <a:rPr lang="ko-KR" altLang="en-US" sz="3600" dirty="0"/>
                  <a:t> </a:t>
                </a:r>
                <a:r>
                  <a:rPr lang="en-US" altLang="ko-KR" sz="3600" dirty="0"/>
                  <a:t>PBC(</a:t>
                </a:r>
                <a:r>
                  <a:rPr lang="ko-KR" altLang="en-US" sz="3600" dirty="0"/>
                  <a:t>주기적 경계 조건</a:t>
                </a:r>
                <a:r>
                  <a:rPr lang="en-US" altLang="ko-KR" sz="3600" dirty="0"/>
                  <a:t>)</a:t>
                </a:r>
              </a:p>
              <a:p>
                <a:endParaRPr lang="en-US" altLang="ko-KR" sz="3600" dirty="0"/>
              </a:p>
              <a:p>
                <a:endParaRPr lang="en-US" altLang="ko-KR" sz="3600" dirty="0"/>
              </a:p>
              <a:p>
                <a:r>
                  <a:rPr lang="en-US" altLang="ko-KR" sz="3600" dirty="0"/>
                  <a:t>2. 0 </a:t>
                </a:r>
                <a:r>
                  <a:rPr lang="ko-KR" altLang="en-US" sz="3600" dirty="0"/>
                  <a:t>부터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3600" dirty="0"/>
                  <a:t> 까지 정수 하나로                                                        </a:t>
                </a:r>
                <a:r>
                  <a:rPr lang="en-US" altLang="ko-KR" sz="3600" dirty="0"/>
                  <a:t>basis</a:t>
                </a:r>
                <a:r>
                  <a:rPr lang="ko-KR" altLang="en-US" sz="3600" dirty="0"/>
                  <a:t> 표현</a:t>
                </a:r>
                <a:endParaRPr lang="en-US" altLang="ko-KR" sz="3600" dirty="0"/>
              </a:p>
              <a:p>
                <a:r>
                  <a:rPr lang="en-US" altLang="ko-KR" sz="3600" dirty="0"/>
                  <a:t>Ex)</a:t>
                </a:r>
                <a:r>
                  <a:rPr lang="ko-KR" altLang="en-US" sz="3600" dirty="0"/>
                  <a:t> </a:t>
                </a:r>
                <a:r>
                  <a:rPr lang="en-US" altLang="ko-KR" sz="3600" dirty="0"/>
                  <a:t>for N = 4</a:t>
                </a:r>
              </a:p>
              <a:p>
                <a:r>
                  <a:rPr lang="en-US" altLang="ko-KR" sz="3600" dirty="0"/>
                  <a:t>[</a:t>
                </a:r>
                <a:r>
                  <a:rPr lang="ko-KR" altLang="en-US" sz="3600" dirty="0"/>
                  <a:t>정수 </a:t>
                </a:r>
                <a:r>
                  <a:rPr lang="en-US" altLang="ko-KR" sz="3600" dirty="0"/>
                  <a:t>2] = bit 0010 =</a:t>
                </a:r>
              </a:p>
              <a:p>
                <a:endParaRPr lang="en-US" altLang="ko-KR" sz="3600" dirty="0"/>
              </a:p>
              <a:p>
                <a:endParaRPr lang="en-US" altLang="ko-KR" sz="3600" dirty="0"/>
              </a:p>
              <a:p>
                <a:endParaRPr lang="en-US" altLang="ko-KR" sz="3600" dirty="0"/>
              </a:p>
              <a:p>
                <a:endParaRPr lang="en-US" altLang="ko-KR" sz="3600" dirty="0"/>
              </a:p>
              <a:p>
                <a:r>
                  <a:rPr lang="en-US" altLang="ko-KR" sz="3600" dirty="0"/>
                  <a:t> 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C9EB3B-6309-D64B-2C2D-6126A0223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402" y="5327134"/>
                <a:ext cx="16115197" cy="7294305"/>
              </a:xfrm>
              <a:prstGeom prst="rect">
                <a:avLst/>
              </a:prstGeom>
              <a:blipFill>
                <a:blip r:embed="rId9"/>
                <a:stretch>
                  <a:fillRect l="-1135" t="-15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D1423AED-B166-8632-F610-5895DC593E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21776" y="3575815"/>
            <a:ext cx="2717645" cy="9949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0BD422-BC83-066E-1803-E4DA6AEE85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5166" y="8031520"/>
            <a:ext cx="5361034" cy="8464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3AC10CE-5354-2440-42AC-DA8EBA1F67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1861" y="9189450"/>
            <a:ext cx="1804154" cy="6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42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A0049-127E-0AA3-C73F-D422122CF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CEA197-7A3F-49A3-56ED-65B272E2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567083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612B84-2FBA-BBC2-9914-0203F4DD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F28124-F1F6-D286-29D5-85FAF26B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0007F40-3575-C2B4-3A00-6940CA745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F41D50D-C951-6E8F-0211-E538CA4235DA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1B49ADB-2E6E-F0B0-C62D-E95A774EC11A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22A9D-C43F-0E70-FDC4-BEED6F366DFF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dirty="0"/>
              <a:t>코드 원리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956C4A3-543B-8317-3184-742DEF673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9E90B01-F954-45EB-167E-0CAEFA0D2E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551" y="3700292"/>
            <a:ext cx="2181529" cy="21148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BA9E6FC-77E0-C994-EAB0-C89A5C3A48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0072900"/>
            <a:ext cx="3762900" cy="6001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E95697B-A64A-E64B-914E-25175DEF2A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0058400"/>
            <a:ext cx="3620005" cy="61921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9BC0ACE-ACBE-57A9-C369-D2320BF5D1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061395"/>
            <a:ext cx="9688277" cy="177189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2F72AD1-A12F-7F46-3F4B-A05BA75C7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9677272"/>
            <a:ext cx="4172532" cy="91452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9C82DD0-864C-18BB-43DF-0FE2FFC076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321" y="10363019"/>
            <a:ext cx="3610479" cy="129558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6E4BE5A-A4D8-70BD-D003-735888F348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12344400"/>
            <a:ext cx="6782747" cy="71447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5ACE541-D629-CB83-D527-CFB24BD50A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11654553"/>
            <a:ext cx="6801799" cy="5906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024277-A5C8-5647-1EB7-25ECAD11E460}"/>
                  </a:ext>
                </a:extLst>
              </p:cNvPr>
              <p:cNvSpPr txBox="1"/>
              <p:nvPr/>
            </p:nvSpPr>
            <p:spPr>
              <a:xfrm>
                <a:off x="3626319" y="3657600"/>
                <a:ext cx="12195312" cy="6599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500" dirty="0"/>
                  <a:t>3. bond </a:t>
                </a:r>
                <a:r>
                  <a:rPr lang="ko-KR" altLang="en-US" sz="3500" dirty="0"/>
                  <a:t>하나에 대한 </a:t>
                </a:r>
                <a:r>
                  <a:rPr lang="en-US" altLang="ko-KR" sz="3500" dirty="0"/>
                  <a:t>local</a:t>
                </a:r>
                <a:r>
                  <a:rPr lang="ko-KR" altLang="en-US" sz="3500" dirty="0"/>
                  <a:t> </a:t>
                </a:r>
                <a:r>
                  <a:rPr lang="ko-KR" altLang="en-US" sz="3500" dirty="0" err="1"/>
                  <a:t>해밀토니안</a:t>
                </a:r>
                <a:r>
                  <a:rPr lang="ko-KR" altLang="en-US" sz="3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ko-KR" sz="3500" dirty="0"/>
              </a:p>
              <a:p>
                <a:endParaRPr lang="en-US" altLang="ko-KR" sz="3500" dirty="0"/>
              </a:p>
              <a:p>
                <a:r>
                  <a:rPr lang="en-US" altLang="ko-KR" sz="3500" dirty="0"/>
                  <a:t>Term1</a:t>
                </a:r>
                <a:r>
                  <a:rPr lang="ko-KR" altLang="en-US" sz="3500" dirty="0"/>
                  <a:t> </a:t>
                </a:r>
                <a:r>
                  <a:rPr lang="en-US" altLang="ko-KR" sz="3500" dirty="0"/>
                  <a:t>:</a:t>
                </a:r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r>
                  <a:rPr lang="en-US" altLang="ko-KR" sz="3500" dirty="0"/>
                  <a:t>Term2 :  </a:t>
                </a:r>
                <a:r>
                  <a:rPr lang="ko-KR" altLang="en-US" sz="3500" dirty="0"/>
                  <a:t> </a:t>
                </a:r>
                <a:endParaRPr lang="en-US" altLang="ko-KR" sz="3500" dirty="0"/>
              </a:p>
              <a:p>
                <a:endParaRPr lang="en-US" altLang="ko-KR" sz="35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024277-A5C8-5647-1EB7-25ECAD11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319" y="3657600"/>
                <a:ext cx="12195312" cy="6599051"/>
              </a:xfrm>
              <a:prstGeom prst="rect">
                <a:avLst/>
              </a:prstGeom>
              <a:blipFill>
                <a:blip r:embed="rId15"/>
                <a:stretch>
                  <a:fillRect l="-1500" t="-15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그림 52">
            <a:extLst>
              <a:ext uri="{FF2B5EF4-FFF2-40B4-BE49-F238E27FC236}">
                <a16:creationId xmlns:a16="http://schemas.microsoft.com/office/drawing/2014/main" id="{473215EB-AF03-61E6-3597-FC1EAF763B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29558" y="3620142"/>
            <a:ext cx="5903283" cy="98388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9E4A10D-3A36-970B-630A-A5B80A4FCF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5400" y="4844770"/>
            <a:ext cx="2859648" cy="346103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62DB728-D0F7-4EDD-5B7B-9958A09325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9200" y="4724400"/>
            <a:ext cx="6917593" cy="265749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447FEE3-4F12-1168-8A2B-E24A6FCDE6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75661" y="9058391"/>
            <a:ext cx="3130139" cy="63610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14AE62C-7EBF-C0FD-4995-009C12BBA8A4}"/>
              </a:ext>
            </a:extLst>
          </p:cNvPr>
          <p:cNvSpPr txBox="1"/>
          <p:nvPr/>
        </p:nvSpPr>
        <p:spPr>
          <a:xfrm>
            <a:off x="17009904" y="9140498"/>
            <a:ext cx="3870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Ex</a:t>
            </a:r>
            <a:r>
              <a:rPr lang="ko-KR" altLang="en-US" sz="3000" dirty="0"/>
              <a:t> </a:t>
            </a:r>
            <a:r>
              <a:rPr lang="en-US" altLang="ko-KR" sz="3000" dirty="0"/>
              <a:t>)</a:t>
            </a:r>
            <a:r>
              <a:rPr lang="ko-KR" altLang="en-US" sz="3000" dirty="0"/>
              <a:t> </a:t>
            </a:r>
            <a:r>
              <a:rPr lang="en-US" altLang="ko-KR" sz="3000" dirty="0"/>
              <a:t>N = 9, </a:t>
            </a:r>
            <a:r>
              <a:rPr lang="en-US" altLang="ko-KR" sz="3000" dirty="0" err="1"/>
              <a:t>i</a:t>
            </a:r>
            <a:r>
              <a:rPr lang="en-US" altLang="ko-KR" sz="3000" dirty="0"/>
              <a:t>=2, j=5</a:t>
            </a:r>
            <a:endParaRPr lang="ko-KR" altLang="en-US" sz="30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9116F0E-3FAD-EDE4-C034-407EC3ABE7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93148" y="10859996"/>
            <a:ext cx="2141406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2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EE45E-BA75-213E-A970-795F13D7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7E7F07-7A69-68F0-C32D-9B234DA6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567083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DF8CB5A-3E18-D675-4660-D59B4F1F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709435C-C883-8948-703F-1A49C68CA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D6892B4-F77B-25F9-EA39-ED1DA40DA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5BDCEF2-5165-4E39-E3DF-F11C13D7D14A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2D8E243-8DD4-23DE-D9A9-086923E5AD88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7DEEBE-8AD7-79BD-ABD2-2A3F1F895B56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dirty="0"/>
              <a:t>코드 원리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8C9B801-D249-79B9-F3C0-41074E7DC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841256-118F-D0DA-8A84-3E9EC5A375E9}"/>
                  </a:ext>
                </a:extLst>
              </p:cNvPr>
              <p:cNvSpPr txBox="1"/>
              <p:nvPr/>
            </p:nvSpPr>
            <p:spPr>
              <a:xfrm>
                <a:off x="3626319" y="3657600"/>
                <a:ext cx="12195312" cy="1544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500" dirty="0"/>
                  <a:t>4. </a:t>
                </a:r>
                <a:r>
                  <a:rPr lang="ko-KR" altLang="en-US" sz="3500" dirty="0"/>
                  <a:t>전체 </a:t>
                </a:r>
                <a:r>
                  <a:rPr lang="en-US" altLang="ko-KR" sz="3500" dirty="0"/>
                  <a:t>H </a:t>
                </a:r>
                <a:r>
                  <a:rPr lang="ko-KR" altLang="en-US" sz="3500" dirty="0"/>
                  <a:t>행렬에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3500" dirty="0"/>
                  <a:t> </a:t>
                </a:r>
                <a:r>
                  <a:rPr lang="ko-KR" altLang="en-US" sz="3500" dirty="0" err="1"/>
                  <a:t>계산한거</a:t>
                </a:r>
                <a:r>
                  <a:rPr lang="ko-KR" altLang="en-US" sz="3500" dirty="0"/>
                  <a:t> 넣기</a:t>
                </a:r>
                <a:r>
                  <a:rPr lang="en-US" altLang="ko-KR" sz="3500" dirty="0"/>
                  <a:t>.</a:t>
                </a:r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r>
                  <a:rPr lang="en-US" altLang="ko-KR" sz="3600" dirty="0"/>
                  <a:t>XOR </a:t>
                </a:r>
                <a:r>
                  <a:rPr lang="ko-KR" altLang="en-US" sz="3600" dirty="0"/>
                  <a:t>비트 연산 </a:t>
                </a:r>
                <a:r>
                  <a:rPr lang="en-US" altLang="ko-KR" sz="3600" dirty="0"/>
                  <a:t>: </a:t>
                </a:r>
              </a:p>
              <a:p>
                <a:r>
                  <a:rPr lang="en-US" altLang="ko-KR" sz="3600" dirty="0"/>
                  <a:t>state ^ (1 &lt;&lt; </a:t>
                </a:r>
                <a:r>
                  <a:rPr lang="en-US" altLang="ko-KR" sz="3600" dirty="0" err="1"/>
                  <a:t>i</a:t>
                </a:r>
                <a:r>
                  <a:rPr lang="en-US" altLang="ko-KR" sz="3600" dirty="0"/>
                  <a:t>) -&gt; </a:t>
                </a:r>
                <a:r>
                  <a:rPr lang="en-US" altLang="ko-KR" sz="3600" dirty="0" err="1"/>
                  <a:t>i</a:t>
                </a:r>
                <a:r>
                  <a:rPr lang="ko-KR" altLang="en-US" sz="3600" dirty="0"/>
                  <a:t>번째 </a:t>
                </a:r>
                <a:r>
                  <a:rPr lang="en-US" altLang="ko-KR" sz="3600" dirty="0"/>
                  <a:t>spin</a:t>
                </a:r>
                <a:r>
                  <a:rPr lang="ko-KR" altLang="en-US" sz="3600" dirty="0"/>
                  <a:t>만 뒤집기</a:t>
                </a:r>
                <a:endParaRPr lang="en-US" altLang="ko-KR" sz="3600" dirty="0"/>
              </a:p>
              <a:p>
                <a:r>
                  <a:rPr lang="en-US" altLang="ko-KR" sz="3600" dirty="0"/>
                  <a:t>state ^ (1 &lt;&lt; </a:t>
                </a:r>
                <a:r>
                  <a:rPr lang="en-US" altLang="ko-KR" sz="3600" dirty="0" err="1"/>
                  <a:t>i</a:t>
                </a:r>
                <a:r>
                  <a:rPr lang="en-US" altLang="ko-KR" sz="3600" dirty="0"/>
                  <a:t>) ^ (1 &lt;&lt; j) -&gt; </a:t>
                </a:r>
                <a:r>
                  <a:rPr lang="en-US" altLang="ko-KR" sz="3600" dirty="0" err="1"/>
                  <a:t>i</a:t>
                </a:r>
                <a:r>
                  <a:rPr lang="ko-KR" altLang="en-US" sz="3600" dirty="0"/>
                  <a:t>와 </a:t>
                </a:r>
                <a:r>
                  <a:rPr lang="en-US" altLang="ko-KR" sz="3600" dirty="0"/>
                  <a:t>j</a:t>
                </a:r>
                <a:r>
                  <a:rPr lang="ko-KR" altLang="en-US" sz="3600" dirty="0" err="1"/>
                  <a:t>둘다</a:t>
                </a:r>
                <a:r>
                  <a:rPr lang="ko-KR" altLang="en-US" sz="3600" dirty="0"/>
                  <a:t> 뒤집은 새 상태</a:t>
                </a:r>
                <a:endParaRPr lang="en-US" altLang="ko-KR" sz="3600" dirty="0"/>
              </a:p>
              <a:p>
                <a:endParaRPr lang="en-US" altLang="ko-KR" sz="3600" dirty="0"/>
              </a:p>
              <a:p>
                <a:endParaRPr lang="en-US" altLang="ko-KR" sz="3600" dirty="0"/>
              </a:p>
              <a:p>
                <a:endParaRPr lang="en-US" altLang="ko-KR" sz="3600" dirty="0"/>
              </a:p>
              <a:p>
                <a:pPr marL="742950" indent="-742950">
                  <a:buAutoNum type="arabicPeriod" startAt="5"/>
                </a:pPr>
                <a:r>
                  <a:rPr lang="ko-KR" altLang="en-US" sz="3600" dirty="0" err="1"/>
                  <a:t>ㄴㅁㄴㄴㅇㅇ</a:t>
                </a:r>
                <a:r>
                  <a:rPr lang="en-US" altLang="ko-KR" sz="3600" dirty="0"/>
                  <a:t>: </a:t>
                </a:r>
                <a:r>
                  <a:rPr lang="ko-KR" altLang="en-US" sz="3600" dirty="0"/>
                  <a:t>바닥상태</a:t>
                </a:r>
                <a:r>
                  <a:rPr lang="en-US" altLang="ko-KR" sz="3600" dirty="0"/>
                  <a:t>, </a:t>
                </a:r>
                <a:r>
                  <a:rPr lang="ko-KR" altLang="en-US" sz="3600" dirty="0"/>
                  <a:t>에너지 찾기</a:t>
                </a:r>
                <a:endParaRPr lang="en-US" altLang="ko-KR" sz="3600" dirty="0"/>
              </a:p>
              <a:p>
                <a:endParaRPr lang="en-US" altLang="ko-KR" dirty="0"/>
              </a:p>
              <a:p>
                <a:r>
                  <a:rPr lang="en-US" altLang="ko-KR" sz="3000" dirty="0"/>
                  <a:t>rows, cols, data</a:t>
                </a:r>
                <a:r>
                  <a:rPr lang="ko-KR" altLang="en-US" sz="3000" dirty="0"/>
                  <a:t> 리스트에 “</a:t>
                </a:r>
                <a:r>
                  <a:rPr lang="en-US" altLang="ko-KR" sz="3000" dirty="0"/>
                  <a:t>0</a:t>
                </a:r>
                <a:r>
                  <a:rPr lang="ko-KR" altLang="en-US" sz="3000" dirty="0"/>
                  <a:t>이 아닌 원소들만” 저장</a:t>
                </a:r>
                <a:endParaRPr lang="en-US" altLang="ko-KR" sz="3000" dirty="0"/>
              </a:p>
              <a:p>
                <a:r>
                  <a:rPr lang="en-US" altLang="ko-KR" sz="3200" dirty="0" err="1"/>
                  <a:t>eigsh</a:t>
                </a:r>
                <a:r>
                  <a:rPr lang="ko-KR" altLang="en-US" sz="3200" dirty="0"/>
                  <a:t>로 바닥상태 찾기</a:t>
                </a:r>
                <a:endParaRPr lang="en-US" altLang="ko-KR" sz="3000" dirty="0"/>
              </a:p>
              <a:p>
                <a:pPr marL="514350" indent="-514350">
                  <a:buAutoNum type="arabicPeriod" startAt="5"/>
                </a:pPr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r>
                  <a:rPr lang="en-US" altLang="ko-KR" sz="3500" dirty="0"/>
                  <a:t>  </a:t>
                </a:r>
                <a:r>
                  <a:rPr lang="ko-KR" altLang="en-US" sz="3500" dirty="0"/>
                  <a:t> </a:t>
                </a:r>
                <a:endParaRPr lang="en-US" altLang="ko-KR" sz="3500" dirty="0"/>
              </a:p>
              <a:p>
                <a:endParaRPr lang="en-US" altLang="ko-KR" sz="35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841256-118F-D0DA-8A84-3E9EC5A37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319" y="3657600"/>
                <a:ext cx="12195312" cy="15447627"/>
              </a:xfrm>
              <a:prstGeom prst="rect">
                <a:avLst/>
              </a:prstGeom>
              <a:blipFill>
                <a:blip r:embed="rId7"/>
                <a:stretch>
                  <a:fillRect l="-1550" t="-6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4ED7D04F-177B-C2FC-55EA-DFBA93503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9927" y="4696720"/>
            <a:ext cx="3653224" cy="18266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C0122C-F9C1-ED98-DB3A-10A0771FEE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63984" y="3600795"/>
            <a:ext cx="8358016" cy="8591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F0C3AA-6717-48A6-CE44-0D912041D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8340" y="8964543"/>
            <a:ext cx="7167232" cy="863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26650E-0842-B25B-327E-D1097DF235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0210800"/>
            <a:ext cx="3006046" cy="6731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B4740A4-A64C-71B5-6332-D7F0BEAFF6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9501" y="11625389"/>
            <a:ext cx="7414605" cy="17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4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1ACD7-F1C1-3476-851C-8EDE167B2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354D4F-6630-9B65-C032-51D05DC1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567083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2989CC-0B33-EA47-D8B6-8B02C3F84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904E5B6-C032-B2B9-B76E-F0034D140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F4D947-DE45-1A30-98DA-0617E046D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D0B6952-1F5D-4FDE-05B1-3FBF4FBC56A9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BE0DE21-660C-A355-3528-41EAAF985FBB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9EAD8-9F5A-057A-D35C-4C95A848F21E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dirty="0"/>
              <a:t>코드 결과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0CD5E28-D83B-9F23-DB4C-B8175F2EC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0713F9-132E-DCFF-0E5B-32C7BE1DF347}"/>
              </a:ext>
            </a:extLst>
          </p:cNvPr>
          <p:cNvSpPr txBox="1"/>
          <p:nvPr/>
        </p:nvSpPr>
        <p:spPr>
          <a:xfrm>
            <a:off x="3505200" y="3578101"/>
            <a:ext cx="177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고전 모델에서 반강자성 </a:t>
            </a:r>
            <a:r>
              <a:rPr lang="en-US" altLang="ko-KR" sz="3500" dirty="0"/>
              <a:t>(J &gt;  0)</a:t>
            </a:r>
            <a:r>
              <a:rPr lang="ko-KR" altLang="en-US" sz="3500" dirty="0"/>
              <a:t>은 모든 </a:t>
            </a:r>
            <a:r>
              <a:rPr lang="en-US" altLang="ko-KR" sz="3500" dirty="0"/>
              <a:t>bond</a:t>
            </a:r>
            <a:r>
              <a:rPr lang="ko-KR" altLang="en-US" sz="3500" dirty="0"/>
              <a:t>에서 </a:t>
            </a:r>
            <a:r>
              <a:rPr lang="ko-KR" altLang="en-US" sz="3600" dirty="0"/>
              <a:t>이웃 스핀은 </a:t>
            </a:r>
            <a:r>
              <a:rPr lang="ko-KR" altLang="en-US" sz="3600" b="1" dirty="0" err="1"/>
              <a:t>반평행</a:t>
            </a:r>
            <a:r>
              <a:rPr lang="en-US" altLang="ko-KR" sz="3600" b="1" dirty="0"/>
              <a:t>(↑↓ </a:t>
            </a:r>
            <a:r>
              <a:rPr lang="ko-KR" altLang="en-US" sz="3600" b="1" dirty="0"/>
              <a:t>또는 ↓↑</a:t>
            </a:r>
            <a:r>
              <a:rPr lang="en-US" altLang="ko-KR" sz="3600" b="1" dirty="0"/>
              <a:t>)</a:t>
            </a:r>
            <a:endParaRPr lang="ko-KR" altLang="en-US" sz="35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23B43A4-D2F4-0196-2B82-0D7F71727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8419" y="4267200"/>
            <a:ext cx="5238181" cy="11205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68E12D3-0982-B5CA-8FD4-DB737F5A8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8014" y="5012503"/>
            <a:ext cx="7756630" cy="63206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607DF1-D823-A7A4-9AFB-697D1A5F8CEF}"/>
              </a:ext>
            </a:extLst>
          </p:cNvPr>
          <p:cNvSpPr txBox="1"/>
          <p:nvPr/>
        </p:nvSpPr>
        <p:spPr>
          <a:xfrm>
            <a:off x="4648200" y="12137142"/>
            <a:ext cx="121953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/>
              <a:t>양자 바닥상태 에너지가 더 낮게 나와서</a:t>
            </a:r>
            <a:r>
              <a:rPr lang="en-US" altLang="ko-KR" sz="3500" dirty="0"/>
              <a:t>, </a:t>
            </a:r>
            <a:r>
              <a:rPr lang="ko-KR" altLang="en-US" sz="3500" dirty="0" err="1"/>
              <a:t>비대각항에</a:t>
            </a:r>
            <a:r>
              <a:rPr lang="ko-KR" altLang="en-US" sz="3500" dirty="0"/>
              <a:t> 의한 양자 요동이 고전 에너지보다 더 낮은 에너지를 만들어낸다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D18317-7612-7468-D1ED-9F6CFD160155}"/>
              </a:ext>
            </a:extLst>
          </p:cNvPr>
          <p:cNvSpPr txBox="1"/>
          <p:nvPr/>
        </p:nvSpPr>
        <p:spPr>
          <a:xfrm>
            <a:off x="4648200" y="11537867"/>
            <a:ext cx="1219531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b="1" dirty="0"/>
              <a:t>양자 요동</a:t>
            </a:r>
            <a:r>
              <a:rPr lang="en-US" altLang="ko-KR" sz="3500" b="1" dirty="0"/>
              <a:t>(quantum fluctuation)</a:t>
            </a:r>
            <a:endParaRPr lang="ko-KR" altLang="en-US" sz="35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BB15525-A8A6-CCBF-B8F5-AE81852F6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632" y="5362247"/>
            <a:ext cx="7584674" cy="589022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114F2C3-9E6F-C772-2F19-0327C18B96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886" y="10889649"/>
            <a:ext cx="7499906" cy="26546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390C3C6-0697-2185-94A5-2F4FBD238C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590" y="3374340"/>
            <a:ext cx="2306789" cy="101561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0B0C31E-750C-03FE-EE8D-EB4C49E24C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491" y="4370978"/>
            <a:ext cx="5170199" cy="79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A2B60-324A-ACA2-BFC7-1FB53AFFE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B052CFF-B8B4-D525-696B-3631E8D7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A7779C-5F89-6EEC-B1E5-7F35D59FC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0AE061A-8E82-EADA-444E-61DBC427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738316D1-5918-5ED1-EFD5-11F28C6D9368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F1408A4-4135-C948-08AB-0E24AC19A1FD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A28935-B5EC-A7A2-E9E3-CCF1F4B65625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dirty="0"/>
              <a:t>코드 결과 </a:t>
            </a:r>
            <a:r>
              <a:rPr lang="en-US" altLang="ko-KR" sz="9000" dirty="0"/>
              <a:t>– </a:t>
            </a:r>
            <a:r>
              <a:rPr lang="ko-KR" altLang="en-US" sz="9000" dirty="0"/>
              <a:t>상관 함수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A1F5B10-796F-C97D-4EFE-3366A0266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0FB174-F7D6-693C-CC22-954F9999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42" y="3352800"/>
            <a:ext cx="12601558" cy="60156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350A30-E53F-D05D-A321-823C89730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3295" y="9428038"/>
            <a:ext cx="5899705" cy="18495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975D54-165E-1939-BC7D-CC586C4D5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9041" y="9677400"/>
            <a:ext cx="7007959" cy="13831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4D7A3E-E6BB-AC17-11F1-B7E5A59F85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86366" y="3388014"/>
            <a:ext cx="4410603" cy="1351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09730B-7323-A603-CB37-E3C5B2E3A570}"/>
              </a:ext>
            </a:extLst>
          </p:cNvPr>
          <p:cNvSpPr txBox="1"/>
          <p:nvPr/>
        </p:nvSpPr>
        <p:spPr>
          <a:xfrm>
            <a:off x="16783053" y="4927024"/>
            <a:ext cx="121953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/>
              <a:t>기준 스핀과 </a:t>
            </a:r>
            <a:r>
              <a:rPr lang="en-US" altLang="ko-KR" sz="3500" dirty="0"/>
              <a:t>j</a:t>
            </a:r>
            <a:r>
              <a:rPr lang="ko-KR" altLang="en-US" sz="3500" dirty="0"/>
              <a:t>번째 스핀이 </a:t>
            </a:r>
            <a:endParaRPr lang="en-US" altLang="ko-KR" sz="3500" dirty="0"/>
          </a:p>
          <a:p>
            <a:r>
              <a:rPr lang="en-US" altLang="ko-KR" sz="3500" dirty="0"/>
              <a:t>z</a:t>
            </a:r>
            <a:r>
              <a:rPr lang="ko-KR" altLang="en-US" sz="3500" dirty="0"/>
              <a:t>방향으로 얼마나 평행</a:t>
            </a:r>
            <a:r>
              <a:rPr lang="en-US" altLang="ko-KR" sz="3500" dirty="0"/>
              <a:t>, </a:t>
            </a:r>
          </a:p>
          <a:p>
            <a:r>
              <a:rPr lang="ko-KR" altLang="en-US" sz="3500" dirty="0" err="1"/>
              <a:t>반평행으로</a:t>
            </a:r>
            <a:r>
              <a:rPr lang="ko-KR" altLang="en-US" sz="3500" dirty="0"/>
              <a:t> 정렬되어 </a:t>
            </a:r>
            <a:r>
              <a:rPr lang="ko-KR" altLang="en-US" sz="3500" dirty="0" err="1"/>
              <a:t>있나를</a:t>
            </a:r>
            <a:r>
              <a:rPr lang="ko-KR" altLang="en-US" sz="3500" dirty="0"/>
              <a:t> 보여주는</a:t>
            </a:r>
            <a:endParaRPr lang="en-US" altLang="ko-KR" sz="3500" dirty="0"/>
          </a:p>
          <a:p>
            <a:r>
              <a:rPr lang="ko-KR" altLang="en-US" sz="3500" dirty="0"/>
              <a:t>함수 </a:t>
            </a:r>
            <a:r>
              <a:rPr lang="en-US" altLang="ko-KR" sz="3500" dirty="0"/>
              <a:t>(</a:t>
            </a:r>
            <a:r>
              <a:rPr lang="ko-KR" altLang="en-US" sz="3500" dirty="0"/>
              <a:t>바닥상태에서</a:t>
            </a:r>
            <a:r>
              <a:rPr lang="en-US" altLang="ko-KR" sz="3500" dirty="0"/>
              <a:t>)</a:t>
            </a:r>
            <a:endParaRPr lang="ko-KR" altLang="en-US" sz="3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A5371D-BCF8-FDA9-0114-F7DC7B38192A}"/>
              </a:ext>
            </a:extLst>
          </p:cNvPr>
          <p:cNvSpPr txBox="1"/>
          <p:nvPr/>
        </p:nvSpPr>
        <p:spPr>
          <a:xfrm>
            <a:off x="3288980" y="12017548"/>
            <a:ext cx="1449125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/>
              <a:t>다양한 양자 상태의 중첩 때문에 질서 정렬이  </a:t>
            </a:r>
            <a:r>
              <a:rPr lang="ko-KR" altLang="en-US" sz="3500" dirty="0" err="1"/>
              <a:t>약해짐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7766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12A12-47A3-D402-F8EC-353A62E6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A6D5A5A-8266-D57A-C248-78D50AE8B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ABFC37-703E-8914-8750-B79D261D5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F763BFA-9CC1-7688-7B51-91B6BB933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EEC6847-18AC-FD68-68C7-C7921AB9841D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707EF02-236E-7902-6DB9-775E554A254F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4</a:t>
            </a:r>
            <a:r>
              <a:rPr lang="ko-KR" altLang="en-US" sz="9000" b="0" i="0" u="none" strike="noStrike" dirty="0">
                <a:solidFill>
                  <a:srgbClr val="FCFBF8"/>
                </a:solidFill>
                <a:latin typeface="Pretendard ExtraLight"/>
              </a:rPr>
              <a:t>４</a:t>
            </a:r>
            <a:endParaRPr lang="en" sz="9000" b="0" i="0" u="none" strike="noStrike" dirty="0">
              <a:solidFill>
                <a:srgbClr val="FCFBF8"/>
              </a:solidFill>
              <a:latin typeface="Pretendard Extra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D3BA7-962B-B541-6F86-26637B491073}"/>
              </a:ext>
            </a:extLst>
          </p:cNvPr>
          <p:cNvSpPr txBox="1"/>
          <p:nvPr/>
        </p:nvSpPr>
        <p:spPr>
          <a:xfrm>
            <a:off x="4191000" y="1084075"/>
            <a:ext cx="17830800" cy="159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70"/>
              </a:lnSpc>
            </a:pPr>
            <a:r>
              <a:rPr lang="ko-KR" altLang="en-US" sz="9600" dirty="0">
                <a:solidFill>
                  <a:srgbClr val="2C3E6F"/>
                </a:solidFill>
                <a:ea typeface="Pretendard Bold"/>
              </a:rPr>
              <a:t>개선방안</a:t>
            </a:r>
            <a:endParaRPr lang="ko-KR" altLang="ko-KR" sz="9600" dirty="0">
              <a:solidFill>
                <a:srgbClr val="2C3E6F"/>
              </a:solidFill>
              <a:ea typeface="Pretendard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A044836-54AB-E0F8-A114-8B6293683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F34ACF-8EE7-2A7F-72AD-058081254D9F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CEB9E-852E-68E1-D33C-F4EF1D043A39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7CD1ED-14E4-B04C-BA9B-80896F83648A}"/>
                  </a:ext>
                </a:extLst>
              </p:cNvPr>
              <p:cNvSpPr txBox="1"/>
              <p:nvPr/>
            </p:nvSpPr>
            <p:spPr>
              <a:xfrm>
                <a:off x="4061514" y="3900904"/>
                <a:ext cx="16588686" cy="6870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/>
                  <a:t>Quantum model </a:t>
                </a:r>
                <a:r>
                  <a:rPr lang="ko-KR" altLang="en-US" sz="4000" dirty="0"/>
                  <a:t>에서 </a:t>
                </a:r>
                <a:r>
                  <a:rPr lang="en-US" altLang="ko-KR" sz="4000" dirty="0"/>
                  <a:t>N = 25 (L = 5) </a:t>
                </a:r>
                <a:r>
                  <a:rPr lang="ko-KR" altLang="en-US" sz="4000" dirty="0"/>
                  <a:t>이상일 때</a:t>
                </a:r>
                <a:endParaRPr lang="en-US" altLang="ko-KR" sz="4000" dirty="0"/>
              </a:p>
              <a:p>
                <a:r>
                  <a:rPr lang="ko-KR" altLang="en-US" sz="4000" dirty="0"/>
                  <a:t> </a:t>
                </a:r>
                <a:endParaRPr lang="en-US" altLang="ko-KR" sz="4000" dirty="0"/>
              </a:p>
              <a:p>
                <a:r>
                  <a:rPr lang="en-US" altLang="ko-KR" sz="4000" dirty="0"/>
                  <a:t>Spin</a:t>
                </a:r>
                <a:r>
                  <a:rPr lang="ko-KR" altLang="en-US" sz="4000" dirty="0"/>
                  <a:t> </a:t>
                </a:r>
                <a:r>
                  <a:rPr lang="en-US" altLang="ko-KR" sz="4000" dirty="0"/>
                  <a:t>state</a:t>
                </a:r>
                <a:r>
                  <a:rPr lang="ko-KR" altLang="en-US" sz="4000" dirty="0"/>
                  <a:t> 수 </a:t>
                </a:r>
                <a:r>
                  <a:rPr lang="en-US" altLang="ko-KR" sz="4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p>
                    </m:sSup>
                  </m:oMath>
                </a14:m>
                <a:r>
                  <a:rPr lang="en-US" altLang="ko-KR" sz="4000" dirty="0"/>
                  <a:t>, H </a:t>
                </a:r>
                <a:r>
                  <a:rPr lang="ko-KR" altLang="en-US" sz="4000" dirty="0"/>
                  <a:t>행렬 </a:t>
                </a:r>
                <a:r>
                  <a:rPr lang="en-US" altLang="ko-KR" sz="4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p>
                    </m:sSup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𝑏𝑦</m:t>
                    </m:r>
                    <m:sSup>
                      <m:sSup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p>
                    </m:sSup>
                  </m:oMath>
                </a14:m>
                <a:r>
                  <a:rPr lang="en-US" altLang="ko-KR" sz="4000" dirty="0"/>
                  <a:t> matrix</a:t>
                </a:r>
              </a:p>
              <a:p>
                <a:endParaRPr lang="en-US" altLang="ko-KR" sz="4000" dirty="0"/>
              </a:p>
              <a:p>
                <a:r>
                  <a:rPr lang="ko-KR" altLang="en-US" sz="4000" dirty="0"/>
                  <a:t>로 </a:t>
                </a:r>
                <a:r>
                  <a:rPr lang="en-US" altLang="ko-KR" sz="4000" dirty="0"/>
                  <a:t>[Exact Diagonalization] code </a:t>
                </a:r>
                <a:r>
                  <a:rPr lang="ko-KR" altLang="en-US" sz="4000" dirty="0"/>
                  <a:t>시간 폭발</a:t>
                </a:r>
                <a:endParaRPr lang="en-US" altLang="ko-KR" sz="4000" dirty="0"/>
              </a:p>
              <a:p>
                <a:endParaRPr lang="en-US" altLang="ko-KR" sz="4000" dirty="0"/>
              </a:p>
              <a:p>
                <a:r>
                  <a:rPr lang="en-US" altLang="ko-KR" sz="4000" dirty="0"/>
                  <a:t>-&gt;</a:t>
                </a:r>
                <a:r>
                  <a:rPr lang="ko-KR" altLang="en-US" sz="4000" dirty="0"/>
                  <a:t> 더 큰 시스템</a:t>
                </a:r>
                <a:r>
                  <a:rPr lang="en-US" altLang="ko-KR" sz="4000" dirty="0"/>
                  <a:t>(</a:t>
                </a:r>
                <a14:m>
                  <m:oMath xmlns:m="http://schemas.openxmlformats.org/officeDocument/2006/math">
                    <m:r>
                      <a:rPr lang="ko-KR" altLang="en-US" sz="4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4000" b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altLang="ko-KR" sz="4000" dirty="0"/>
                  <a:t>) </a:t>
                </a:r>
                <a:r>
                  <a:rPr lang="ko-KR" altLang="en-US" sz="4000" dirty="0"/>
                  <a:t>에서는 </a:t>
                </a:r>
                <a:r>
                  <a:rPr lang="en-US" altLang="ko-KR" sz="4000" dirty="0"/>
                  <a:t>DMRG(Density Matrix Renormalization Group) </a:t>
                </a:r>
                <a:r>
                  <a:rPr lang="ko-KR" altLang="en-US" sz="4000" dirty="0"/>
                  <a:t>과 같은 </a:t>
                </a:r>
                <a:r>
                  <a:rPr lang="ko-KR" altLang="en-US" sz="4000" dirty="0" err="1"/>
                  <a:t>텐서</a:t>
                </a:r>
                <a:r>
                  <a:rPr lang="ko-KR" altLang="en-US" sz="4000" dirty="0"/>
                  <a:t> 네트워크 알고리즘으로 스핀 </a:t>
                </a:r>
                <a:r>
                  <a:rPr lang="en-US" altLang="ko-KR" sz="4000" dirty="0"/>
                  <a:t>1D </a:t>
                </a:r>
                <a:r>
                  <a:rPr lang="ko-KR" altLang="en-US" sz="4000" dirty="0"/>
                  <a:t>사슬을 분석할 경우 </a:t>
                </a:r>
                <a:endParaRPr lang="en-US" altLang="ko-KR" sz="4000" dirty="0"/>
              </a:p>
              <a:p>
                <a:r>
                  <a:rPr lang="en-US" altLang="ko-KR" sz="4000" dirty="0"/>
                  <a:t>N≈100</a:t>
                </a:r>
                <a:r>
                  <a:rPr lang="ko-KR" altLang="en-US" sz="4000" dirty="0"/>
                  <a:t>도 짧은 시간안에 계산 가능</a:t>
                </a:r>
                <a:endParaRPr lang="en-US" altLang="ko-KR" sz="4000" dirty="0"/>
              </a:p>
              <a:p>
                <a:endParaRPr lang="en-US" altLang="ko-KR" sz="4000" dirty="0"/>
              </a:p>
              <a:p>
                <a:r>
                  <a:rPr lang="ko-KR" altLang="en-US" sz="4000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7CD1ED-14E4-B04C-BA9B-80896F836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14" y="3900904"/>
                <a:ext cx="16588686" cy="6870407"/>
              </a:xfrm>
              <a:prstGeom prst="rect">
                <a:avLst/>
              </a:prstGeom>
              <a:blipFill>
                <a:blip r:embed="rId7"/>
                <a:stretch>
                  <a:fillRect l="-1286" t="-1863" r="-2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3D7B8D4F-7827-AB43-53B8-73D54D6DA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3245" y="626219"/>
            <a:ext cx="7371255" cy="17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4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6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26F71-1EC3-69DE-9FCC-A87498E5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25E858-773F-6D3D-5A79-414930755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D25E11B-BFB4-A0AA-D915-1E72B12F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1C07B9-4C7F-EEDB-74C2-5AF6849FB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0E37D32-12ED-223B-7F21-08BA3B42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6600F08-C166-3630-5A48-D49B9D860537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70D8BEB-4A80-40E8-4238-ACD7D6B22D1A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pic>
        <p:nvPicPr>
          <p:cNvPr id="1026" name="Picture 2" descr="Three Mathematical-Physical Models: Ising, XY, and Heisenberg [IMAGE] |  EurekAlert! Science News Releases">
            <a:extLst>
              <a:ext uri="{FF2B5EF4-FFF2-40B4-BE49-F238E27FC236}">
                <a16:creationId xmlns:a16="http://schemas.microsoft.com/office/drawing/2014/main" id="{8216DF12-672B-A1A6-75E2-89CC064E2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35" y="3733800"/>
            <a:ext cx="17297610" cy="440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230D210-F6EF-59FA-DE21-40645BBC8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0" y="9505122"/>
            <a:ext cx="2603316" cy="18022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91821EE-A4BC-AF94-A1FA-44B8F1398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4600" y="9719670"/>
            <a:ext cx="4864100" cy="14460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F133D1D-BA2F-6FB0-78C8-F968369A3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70485" y="9895959"/>
            <a:ext cx="5648809" cy="126979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1CFF15-A9CB-0BD8-8EA3-6C27FF4CD8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6658" y="11668529"/>
            <a:ext cx="2979142" cy="54839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041CFFC-880E-47E1-99C0-8855ABA195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4600" y="11769656"/>
            <a:ext cx="3290393" cy="49854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03D3FB1-93DA-B1F4-92E0-0FACA6DAAF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42468" y="11734800"/>
            <a:ext cx="3398132" cy="59967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65D20A-AEB2-B5A9-A292-A26FADD8961C}"/>
              </a:ext>
            </a:extLst>
          </p:cNvPr>
          <p:cNvSpPr txBox="1"/>
          <p:nvPr/>
        </p:nvSpPr>
        <p:spPr>
          <a:xfrm>
            <a:off x="5105400" y="12584668"/>
            <a:ext cx="1219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Ref ) </a:t>
            </a:r>
            <a:r>
              <a:rPr lang="ko-KR" altLang="en-US" dirty="0"/>
              <a:t>https://www.eurekalert.org/multimedia/879447</a:t>
            </a:r>
          </a:p>
        </p:txBody>
      </p:sp>
    </p:spTree>
    <p:extLst>
      <p:ext uri="{BB962C8B-B14F-4D97-AF65-F5344CB8AC3E}">
        <p14:creationId xmlns:p14="http://schemas.microsoft.com/office/powerpoint/2010/main" val="272123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6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B6078-6BBE-650F-60A5-9C0B0452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CB54029-8B7E-6145-3D5C-764910EC5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7620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749553-6D9F-DB03-F379-7692F592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87725CE-6DEA-CB19-6988-68B24EF58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8B2F90-A47E-3D86-E874-2D4B2E6CC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DAF5131-4F00-87D7-9280-2C403F9823E5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2A92215-3726-35DC-7C86-DEA6103F9338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F995F-6ED7-A14F-A039-FEDC1E32EE0C}"/>
              </a:ext>
            </a:extLst>
          </p:cNvPr>
          <p:cNvSpPr txBox="1"/>
          <p:nvPr/>
        </p:nvSpPr>
        <p:spPr>
          <a:xfrm>
            <a:off x="4191000" y="1084075"/>
            <a:ext cx="178308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dirty="0"/>
              <a:t>기본 이론 </a:t>
            </a:r>
            <a:r>
              <a:rPr lang="en-US" altLang="ko-KR" sz="7500" dirty="0"/>
              <a:t>– Classical</a:t>
            </a:r>
            <a:r>
              <a:rPr lang="ko-KR" altLang="en-US" sz="7500" dirty="0"/>
              <a:t> </a:t>
            </a:r>
            <a:r>
              <a:rPr lang="en-US" altLang="ko-KR" sz="7500" dirty="0"/>
              <a:t>Heisenberg model</a:t>
            </a:r>
            <a:endParaRPr lang="ko-KR" altLang="en-US" sz="7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717BEC-A8AC-D6AD-B786-6160253E4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2696" y="3484193"/>
            <a:ext cx="5515008" cy="19189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0CEA53-7B3B-683C-F160-4190B923F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5588999"/>
            <a:ext cx="7086600" cy="11108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143064-06E2-7CC7-6866-37C6498F6C67}"/>
              </a:ext>
            </a:extLst>
          </p:cNvPr>
          <p:cNvSpPr txBox="1"/>
          <p:nvPr/>
        </p:nvSpPr>
        <p:spPr>
          <a:xfrm>
            <a:off x="3555974" y="3412963"/>
            <a:ext cx="13866848" cy="2111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B72E5D-47D9-3078-3B44-A12657B7A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8080" y="3470854"/>
            <a:ext cx="11882636" cy="1932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656E52-41C5-4191-EF18-009C8502C9ED}"/>
                  </a:ext>
                </a:extLst>
              </p:cNvPr>
              <p:cNvSpPr txBox="1"/>
              <p:nvPr/>
            </p:nvSpPr>
            <p:spPr>
              <a:xfrm>
                <a:off x="3962400" y="5845314"/>
                <a:ext cx="14630400" cy="318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dirty="0"/>
                  <a:t>                                                           인 연속 스핀들로 이루어짐</a:t>
                </a:r>
                <a:r>
                  <a:rPr lang="en-US" altLang="ko-KR" sz="4000" dirty="0"/>
                  <a:t>.</a:t>
                </a:r>
              </a:p>
              <a:p>
                <a:r>
                  <a:rPr lang="en-US" altLang="ko-KR" sz="4000" dirty="0"/>
                  <a:t>-&gt;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40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l-GR" altLang="ko-KR" sz="4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40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ko-KR" altLang="en-US" sz="40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r>
                  <a:rPr lang="en-US" altLang="ko-KR" sz="400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l-GR" altLang="ko-KR" sz="4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ko-KR" altLang="en-US" sz="4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r>
                  <a:rPr lang="en-US" altLang="ko-KR" sz="400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l-GR" altLang="ko-KR" sz="4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4000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sz="4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4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40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ko-KR" altLang="en-US" sz="4000" i="1" smtClean="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sz="4000" dirty="0"/>
                  <a:t> </a:t>
                </a:r>
                <a:r>
                  <a:rPr lang="ko-KR" altLang="en-US" sz="4000" dirty="0"/>
                  <a:t>대해 연속적으로 구성</a:t>
                </a:r>
                <a:endParaRPr lang="en-US" altLang="ko-KR" sz="4000" dirty="0"/>
              </a:p>
              <a:p>
                <a:endParaRPr lang="en-US" altLang="ko-KR" sz="4000" dirty="0"/>
              </a:p>
              <a:p>
                <a:endParaRPr lang="en-US" altLang="ko-KR" sz="4000" dirty="0"/>
              </a:p>
              <a:p>
                <a:r>
                  <a:rPr lang="ko-KR" altLang="en-US" sz="4000" dirty="0"/>
                  <a:t>                                                                                         </a:t>
                </a:r>
                <a:endParaRPr lang="en-US" altLang="ko-KR" sz="4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656E52-41C5-4191-EF18-009C8502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845314"/>
                <a:ext cx="14630400" cy="3181705"/>
              </a:xfrm>
              <a:prstGeom prst="rect">
                <a:avLst/>
              </a:prstGeom>
              <a:blipFill>
                <a:blip r:embed="rId9"/>
                <a:stretch>
                  <a:fillRect l="-1458" t="-40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85A01856-DB2A-A797-FA81-D966B6EDE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2461" y="8580700"/>
            <a:ext cx="10449340" cy="1020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6B41661-0084-83D0-745B-2100EF1F7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9906000"/>
            <a:ext cx="7641262" cy="1012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021D63-43E7-4D34-C5FA-F1BC9316007D}"/>
              </a:ext>
            </a:extLst>
          </p:cNvPr>
          <p:cNvSpPr txBox="1"/>
          <p:nvPr/>
        </p:nvSpPr>
        <p:spPr>
          <a:xfrm>
            <a:off x="14388549" y="8842059"/>
            <a:ext cx="7238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전체 스핀 배치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5552E6-5DCC-7446-3D8D-F13761DDB7DF}"/>
              </a:ext>
            </a:extLst>
          </p:cNvPr>
          <p:cNvSpPr txBox="1"/>
          <p:nvPr/>
        </p:nvSpPr>
        <p:spPr>
          <a:xfrm>
            <a:off x="14300753" y="9924543"/>
            <a:ext cx="9106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/>
              <a:t>나머지 스핀들을 고정해두고</a:t>
            </a:r>
            <a:r>
              <a:rPr lang="en-US" altLang="ko-KR" sz="3500" dirty="0"/>
              <a:t>, </a:t>
            </a:r>
            <a:r>
              <a:rPr lang="en-US" altLang="ko-KR" sz="3500" dirty="0" err="1"/>
              <a:t>i</a:t>
            </a:r>
            <a:r>
              <a:rPr lang="ko-KR" altLang="en-US" sz="3500" dirty="0"/>
              <a:t>번째 스핀만 바뀐다고 </a:t>
            </a:r>
            <a:r>
              <a:rPr lang="ko-KR" altLang="en-US" sz="3500" dirty="0" err="1"/>
              <a:t>볼때의</a:t>
            </a:r>
            <a:r>
              <a:rPr lang="ko-KR" altLang="en-US" sz="3500" dirty="0"/>
              <a:t> 확률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114981-0511-C356-BC4D-FC90783C9C3B}"/>
              </a:ext>
            </a:extLst>
          </p:cNvPr>
          <p:cNvSpPr txBox="1"/>
          <p:nvPr/>
        </p:nvSpPr>
        <p:spPr>
          <a:xfrm>
            <a:off x="4204252" y="11367467"/>
            <a:ext cx="195955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/>
              <a:t>(-                  : </a:t>
            </a:r>
            <a:r>
              <a:rPr lang="en-US" altLang="ko-KR" sz="3500" dirty="0" err="1"/>
              <a:t>i</a:t>
            </a:r>
            <a:r>
              <a:rPr lang="ko-KR" altLang="en-US" sz="3500" dirty="0"/>
              <a:t>번째 스핀의 에너지</a:t>
            </a:r>
            <a:r>
              <a:rPr lang="en-US" altLang="ko-KR" sz="3500" dirty="0"/>
              <a:t>)     (                                                             : </a:t>
            </a:r>
            <a:r>
              <a:rPr lang="en-US" altLang="ko-KR" sz="3500" dirty="0" err="1"/>
              <a:t>i</a:t>
            </a:r>
            <a:r>
              <a:rPr lang="ko-KR" altLang="en-US" sz="3500" dirty="0"/>
              <a:t>번째 스핀 주변의 </a:t>
            </a:r>
            <a:r>
              <a:rPr lang="ko-KR" altLang="en-US" sz="3500" dirty="0" err="1"/>
              <a:t>스핀합</a:t>
            </a:r>
            <a:r>
              <a:rPr lang="en-US" altLang="ko-KR" sz="3500" dirty="0"/>
              <a:t>)</a:t>
            </a:r>
          </a:p>
          <a:p>
            <a:r>
              <a:rPr lang="en-US" altLang="ko-KR" sz="3500" dirty="0"/>
              <a:t>                                             </a:t>
            </a:r>
            <a:r>
              <a:rPr lang="ko-KR" altLang="en-US" sz="3500" dirty="0"/>
              <a:t>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71B1E7B-C5A6-7C48-63D6-0023D7E756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9228" y="11234839"/>
            <a:ext cx="1562036" cy="8368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072642-0A92-BD67-F92B-7A9F3ECC39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69" y="11252917"/>
            <a:ext cx="6116431" cy="116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4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60C0E-1E6A-9F95-7D65-09BB00F79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2C5496-2159-6397-EA8F-D6F7CAA1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466A7C-3A16-14E9-3E09-EAE0A013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5C1A28-73C3-9067-960D-6F24CAB2F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EEE900-6C01-EE6F-61A6-762640679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8E64C42-BC2B-46C2-91B5-40C8AB02FFE9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8E666D8-F36B-E5CF-BC36-085C2C7304E0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8A3D5-7D01-0330-3E91-E8D5D24C9310}"/>
              </a:ext>
            </a:extLst>
          </p:cNvPr>
          <p:cNvSpPr txBox="1"/>
          <p:nvPr/>
        </p:nvSpPr>
        <p:spPr>
          <a:xfrm>
            <a:off x="4191000" y="1084075"/>
            <a:ext cx="178308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500" dirty="0"/>
              <a:t>3D Lattice – </a:t>
            </a:r>
            <a:r>
              <a:rPr lang="ko-KR" altLang="en-US" sz="6000" dirty="0"/>
              <a:t>근접한 </a:t>
            </a:r>
            <a:r>
              <a:rPr lang="en-US" altLang="ko-KR" sz="7500" dirty="0"/>
              <a:t>dipole</a:t>
            </a:r>
            <a:r>
              <a:rPr lang="en-US" altLang="ko-KR" sz="6000" dirty="0"/>
              <a:t> </a:t>
            </a:r>
            <a:r>
              <a:rPr lang="ko-KR" altLang="en-US" sz="6000" dirty="0"/>
              <a:t>수</a:t>
            </a:r>
            <a:endParaRPr lang="ko-KR" altLang="en-US" sz="7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AB6748-2C95-2BA8-70E8-A8CB2563E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3625969"/>
            <a:ext cx="4876800" cy="5280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0C09AD-C74B-FF44-048B-6F1C0967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8072" y="3810000"/>
            <a:ext cx="5065928" cy="50659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E25642-DEB5-5956-60E4-96C01E097A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22672" y="3840043"/>
            <a:ext cx="5065928" cy="50659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6371DD-14FB-67E7-47D6-520B865370B3}"/>
                  </a:ext>
                </a:extLst>
              </p:cNvPr>
              <p:cNvSpPr txBox="1"/>
              <p:nvPr/>
            </p:nvSpPr>
            <p:spPr>
              <a:xfrm>
                <a:off x="3276600" y="9372600"/>
                <a:ext cx="20040600" cy="91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/>
                  <a:t>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4000" dirty="0"/>
                  <a:t>:                    6  (</a:t>
                </a:r>
                <a14:m>
                  <m:oMath xmlns:m="http://schemas.openxmlformats.org/officeDocument/2006/math">
                    <m:r>
                      <a:rPr lang="en-US" altLang="ko-KR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,0, 0</m:t>
                    </m:r>
                  </m:oMath>
                </a14:m>
                <a:r>
                  <a:rPr lang="en-US" altLang="ko-KR" sz="4000" dirty="0"/>
                  <a:t>)                                    8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4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4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4000" dirty="0"/>
                  <a:t>)                                   12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4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4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4000" dirty="0"/>
                  <a:t>)</a:t>
                </a:r>
                <a:endParaRPr lang="ko-KR" altLang="en-US" sz="4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6371DD-14FB-67E7-47D6-520B86537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372600"/>
                <a:ext cx="20040600" cy="912686"/>
              </a:xfrm>
              <a:prstGeom prst="rect">
                <a:avLst/>
              </a:prstGeom>
              <a:blipFill>
                <a:blip r:embed="rId9"/>
                <a:stretch>
                  <a:fillRect l="-1095" t="-3356" b="-14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D1A58F-51D4-B1C9-88EB-F53114F723D9}"/>
                  </a:ext>
                </a:extLst>
              </p:cNvPr>
              <p:cNvSpPr txBox="1"/>
              <p:nvPr/>
            </p:nvSpPr>
            <p:spPr>
              <a:xfrm>
                <a:off x="3276600" y="11236472"/>
                <a:ext cx="20040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/>
                  <a:t>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4000" dirty="0"/>
                  <a:t>:                   12 (</a:t>
                </a: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4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4000" dirty="0"/>
                  <a:t>, 0)                                  6  (</a:t>
                </a: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,0, 0</m:t>
                    </m:r>
                  </m:oMath>
                </a14:m>
                <a:r>
                  <a:rPr lang="en-US" altLang="ko-KR" sz="4000" dirty="0"/>
                  <a:t>)                                    6  (</a:t>
                </a: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,0, 0</m:t>
                    </m:r>
                  </m:oMath>
                </a14:m>
                <a:r>
                  <a:rPr lang="en-US" altLang="ko-KR" sz="4000" dirty="0"/>
                  <a:t>)                                     </a:t>
                </a:r>
                <a:endParaRPr lang="ko-KR" altLang="en-US" sz="4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D1A58F-51D4-B1C9-88EB-F53114F72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11236472"/>
                <a:ext cx="20040600" cy="707886"/>
              </a:xfrm>
              <a:prstGeom prst="rect">
                <a:avLst/>
              </a:prstGeom>
              <a:blipFill>
                <a:blip r:embed="rId10"/>
                <a:stretch>
                  <a:fillRect l="-1095" t="-15517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9A7A24B-6D26-F286-F701-78A6E7B945CF}"/>
              </a:ext>
            </a:extLst>
          </p:cNvPr>
          <p:cNvSpPr txBox="1"/>
          <p:nvPr/>
        </p:nvSpPr>
        <p:spPr>
          <a:xfrm>
            <a:off x="5711688" y="12710878"/>
            <a:ext cx="1219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Ref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C. Kittel, </a:t>
            </a:r>
            <a:r>
              <a:rPr lang="en-US" altLang="ko-KR" i="1" dirty="0"/>
              <a:t>Introduction to Solid State Physics</a:t>
            </a:r>
            <a:r>
              <a:rPr lang="en-US" altLang="ko-KR" dirty="0"/>
              <a:t>, 8th ed. (John Wiley &amp; Sons, Inc., New York, 2005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64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6133B-194D-A36F-49D7-CBFCECDF3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1DC09D-8EDA-F836-7314-41E6EE19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FBD20CD-1776-134E-93D5-EC67DA16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0C408F1-7924-371D-3BBE-37E59E007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CB8F07-A42F-600A-C310-CBDE96B12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6A757F3-456F-22A4-8E2A-8F91278627D9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B42D20A-91AF-D478-2192-33F03E024C47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03E66F-5049-835A-CE8F-352BB15AF134}"/>
                  </a:ext>
                </a:extLst>
              </p:cNvPr>
              <p:cNvSpPr txBox="1"/>
              <p:nvPr/>
            </p:nvSpPr>
            <p:spPr>
              <a:xfrm>
                <a:off x="4191000" y="1084075"/>
                <a:ext cx="17830800" cy="1268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500" dirty="0"/>
                  <a:t>스핀의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75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l-GR" altLang="ko-KR" sz="7500" i="1">
                            <a:latin typeface="Cambria Math" panose="02040503050406030204" pitchFamily="18" charset="0"/>
                          </a:rPr>
                          <m:t>𝜃</m:t>
                        </m:r>
                      </m:fName>
                      <m:e/>
                    </m:func>
                  </m:oMath>
                </a14:m>
                <a:endParaRPr lang="ko-KR" altLang="en-US" sz="75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03E66F-5049-835A-CE8F-352BB15A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084075"/>
                <a:ext cx="17830800" cy="1268296"/>
              </a:xfrm>
              <a:prstGeom prst="rect">
                <a:avLst/>
              </a:prstGeom>
              <a:blipFill>
                <a:blip r:embed="rId6"/>
                <a:stretch>
                  <a:fillRect l="-2701" t="-21635" b="-3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E54E587F-10BF-7F7A-C43E-BB9B5236D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1" y="3335456"/>
            <a:ext cx="6097824" cy="10726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2F3C11F-1B69-6E9D-A18C-ED8D834FBD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123" y="9932095"/>
            <a:ext cx="4434477" cy="20074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3CCBF73-8C01-D850-FD0E-699933BA8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8836" y="3473924"/>
            <a:ext cx="4107085" cy="9214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5D3D7F3-DDCD-1E06-DC99-892E3ADF83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0" y="6016631"/>
            <a:ext cx="5957835" cy="1311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2A69CD-5AAA-9160-E09C-9B4C86005829}"/>
              </a:ext>
            </a:extLst>
          </p:cNvPr>
          <p:cNvSpPr txBox="1"/>
          <p:nvPr/>
        </p:nvSpPr>
        <p:spPr>
          <a:xfrm>
            <a:off x="3960744" y="6094861"/>
            <a:ext cx="12195312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/>
              <a:t>(θ ~ </a:t>
            </a:r>
            <a:r>
              <a:rPr lang="en-US" altLang="ko-KR" sz="3500" dirty="0" err="1"/>
              <a:t>θ+dθ</a:t>
            </a:r>
            <a:r>
              <a:rPr lang="en-US" altLang="ko-KR" sz="3500" dirty="0"/>
              <a:t>, φ ~ </a:t>
            </a:r>
            <a:r>
              <a:rPr lang="en-US" altLang="ko-KR" sz="3500" dirty="0" err="1"/>
              <a:t>φ+dφ</a:t>
            </a:r>
            <a:r>
              <a:rPr lang="en-US" altLang="ko-KR" sz="3500" dirty="0"/>
              <a:t>) </a:t>
            </a:r>
            <a:r>
              <a:rPr lang="ko-KR" altLang="en-US" sz="3500" dirty="0"/>
              <a:t>사이 방향에 있을 확률 </a:t>
            </a:r>
            <a:r>
              <a:rPr lang="en-US" altLang="ko-KR" sz="3500" dirty="0"/>
              <a:t>:</a:t>
            </a:r>
          </a:p>
          <a:p>
            <a:endParaRPr lang="en-US" altLang="ko-KR" sz="3500" dirty="0"/>
          </a:p>
          <a:p>
            <a:r>
              <a:rPr lang="en-US" altLang="ko-KR" sz="3500" dirty="0"/>
              <a:t>-&gt;</a:t>
            </a:r>
          </a:p>
          <a:p>
            <a:endParaRPr lang="en-US" altLang="ko-KR" sz="3500" dirty="0"/>
          </a:p>
          <a:p>
            <a:r>
              <a:rPr lang="en-US" altLang="ko-KR" sz="3500" dirty="0"/>
              <a:t>-&gt;                                  (                                           </a:t>
            </a:r>
            <a:r>
              <a:rPr lang="ko-KR" altLang="en-US" sz="3500" dirty="0"/>
              <a:t>로 바꾸면</a:t>
            </a:r>
            <a:r>
              <a:rPr lang="en-US" altLang="ko-KR" sz="3500" dirty="0"/>
              <a:t>)</a:t>
            </a:r>
            <a:endParaRPr lang="ko-KR" altLang="en-US" sz="35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2D29F16-649E-0CD7-94ED-46F0CB4FD0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8400" y="3435207"/>
            <a:ext cx="7641262" cy="101253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6357381-3279-2DDC-6E47-C4EDD1D43F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8657" y="4538040"/>
            <a:ext cx="4163743" cy="110076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049CA2-5216-476C-4814-1A092E5AD5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1634" y="6984258"/>
            <a:ext cx="5781566" cy="94054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CBDF398-18E0-6818-4B7B-D5B223F628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8221394"/>
            <a:ext cx="4167891" cy="61780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CE45919-2784-5204-17D0-06B5A70F71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95800" y="7899578"/>
            <a:ext cx="2882747" cy="120631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1C04529-1401-44B1-475A-F4838325B3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0866" y="9477828"/>
            <a:ext cx="9622404" cy="220530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C62B5F3-4347-9C99-A834-D0CDFD6A5813}"/>
              </a:ext>
            </a:extLst>
          </p:cNvPr>
          <p:cNvSpPr txBox="1"/>
          <p:nvPr/>
        </p:nvSpPr>
        <p:spPr>
          <a:xfrm>
            <a:off x="3939955" y="9677400"/>
            <a:ext cx="9471245" cy="2111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185B51-1635-DE6C-5D76-A990F9FDC569}"/>
              </a:ext>
            </a:extLst>
          </p:cNvPr>
          <p:cNvSpPr txBox="1"/>
          <p:nvPr/>
        </p:nvSpPr>
        <p:spPr>
          <a:xfrm>
            <a:off x="14245177" y="10527356"/>
            <a:ext cx="81427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/>
              <a:t>(</a:t>
            </a:r>
            <a:r>
              <a:rPr lang="ko-KR" altLang="en-US" sz="3500" dirty="0"/>
              <a:t>계산</a:t>
            </a:r>
            <a:r>
              <a:rPr lang="en-US" altLang="ko-KR" sz="3500" dirty="0"/>
              <a:t>:                                                    ) 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111203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77738-42EB-0DE4-28D0-46BC9D7C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A2260F-2B1A-0240-F654-17AD3D85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26BFF8-8B8E-D641-BF5E-2FE02F34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CC5E386-99BF-37AC-2A95-45A2B78D8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2DEC56-7DEE-C15F-B793-26A41D13E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151B09F-A311-1DCD-F0DD-E16A8FE6777B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4515E7F-113D-09EC-A115-C7C57AA87DB5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857F5-4BDB-5493-CB26-76FB20715259}"/>
              </a:ext>
            </a:extLst>
          </p:cNvPr>
          <p:cNvSpPr txBox="1"/>
          <p:nvPr/>
        </p:nvSpPr>
        <p:spPr>
          <a:xfrm>
            <a:off x="4191000" y="1084075"/>
            <a:ext cx="17830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0" dirty="0"/>
              <a:t>CDF </a:t>
            </a:r>
            <a:r>
              <a:rPr lang="ko-KR" altLang="en-US" sz="7000" dirty="0"/>
              <a:t>역함수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2A0520-72F2-C614-C9FE-0F2290501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3593440"/>
            <a:ext cx="6723856" cy="15253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27DD4E-11B9-CD7F-A5DA-AA41DB0D3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43" y="6385398"/>
            <a:ext cx="3365843" cy="4726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1B807B-AB5D-8975-0820-6C25C59AA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60" y="5940395"/>
            <a:ext cx="9240540" cy="24006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8AD690-6EE7-75CF-EC13-C26A8DD3DAF9}"/>
              </a:ext>
            </a:extLst>
          </p:cNvPr>
          <p:cNvSpPr txBox="1"/>
          <p:nvPr/>
        </p:nvSpPr>
        <p:spPr>
          <a:xfrm>
            <a:off x="16764000" y="6227058"/>
            <a:ext cx="24907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/>
              <a:t>(0&lt;= u &lt;=1)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9205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6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72699D-963B-49C8-448A-14A4845C3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25C1FB-8C6A-86D0-6904-6336BC3D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33FC5A-B329-D084-3D58-44FC6787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945507-214E-8DA8-F5BA-F62896D8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BD8B95E-9C6C-01A9-0731-07A529E30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E56790D-D91E-7B6B-2B2E-582C4D974219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B13A551-4B31-12E2-EB2A-ECC817A3D3B8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02CB4-DCB8-C318-DD06-4CDF5074508C}"/>
              </a:ext>
            </a:extLst>
          </p:cNvPr>
          <p:cNvSpPr txBox="1"/>
          <p:nvPr/>
        </p:nvSpPr>
        <p:spPr>
          <a:xfrm>
            <a:off x="4191000" y="1084075"/>
            <a:ext cx="178308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500" dirty="0"/>
              <a:t>Heat</a:t>
            </a:r>
            <a:r>
              <a:rPr lang="ko-KR" altLang="en-US" sz="7500" dirty="0"/>
              <a:t> </a:t>
            </a:r>
            <a:r>
              <a:rPr lang="en-US" altLang="ko-KR" sz="7500" dirty="0"/>
              <a:t>bath update</a:t>
            </a:r>
            <a:endParaRPr lang="ko-KR" altLang="en-US" sz="7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0DD80D-E7CF-0130-35BC-48E3C9CB156C}"/>
                  </a:ext>
                </a:extLst>
              </p:cNvPr>
              <p:cNvSpPr txBox="1"/>
              <p:nvPr/>
            </p:nvSpPr>
            <p:spPr>
              <a:xfrm>
                <a:off x="3429000" y="3403600"/>
                <a:ext cx="16696477" cy="707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ko-KR" altLang="en-US" sz="4500" dirty="0"/>
                  <a:t>랜덤으로 격자 내 </a:t>
                </a:r>
                <a:r>
                  <a:rPr lang="en-US" altLang="ko-KR" sz="4500" dirty="0"/>
                  <a:t>spin </a:t>
                </a:r>
                <a:r>
                  <a:rPr lang="ko-KR" altLang="en-US" sz="4500" dirty="0"/>
                  <a:t>선택</a:t>
                </a:r>
                <a:endParaRPr lang="en-US" altLang="ko-KR" sz="4500" dirty="0"/>
              </a:p>
              <a:p>
                <a:pPr marL="514350" indent="-514350">
                  <a:buAutoNum type="arabicPeriod"/>
                </a:pPr>
                <a:r>
                  <a:rPr lang="ko-KR" altLang="en-US" sz="4500" dirty="0"/>
                  <a:t>이웃 스핀들로 </a:t>
                </a:r>
                <a:r>
                  <a:rPr lang="en-US" altLang="ko-KR" sz="45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5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4500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p>
                    </m:sSubSup>
                  </m:oMath>
                </a14:m>
                <a:r>
                  <a:rPr lang="ko-KR" altLang="en-US" sz="4500" dirty="0"/>
                  <a:t> </a:t>
                </a:r>
                <a:r>
                  <a:rPr lang="en-US" altLang="ko-KR" sz="4500" dirty="0"/>
                  <a:t>,                     </a:t>
                </a:r>
                <a:r>
                  <a:rPr lang="ko-KR" altLang="en-US" sz="4500" dirty="0"/>
                  <a:t>계산</a:t>
                </a:r>
                <a:endParaRPr lang="en-US" altLang="ko-KR" sz="4500" dirty="0"/>
              </a:p>
              <a:p>
                <a:pPr marL="514350" indent="-514350">
                  <a:buAutoNum type="arabicPeriod"/>
                </a:pPr>
                <a:endParaRPr lang="en-US" altLang="ko-KR" sz="4500" dirty="0"/>
              </a:p>
              <a:p>
                <a:pPr marL="514350" indent="-514350">
                  <a:buAutoNum type="arabicPeriod"/>
                </a:pPr>
                <a:r>
                  <a:rPr lang="ko-KR" altLang="en-US" sz="4500" dirty="0"/>
                  <a:t>필드가 거의 </a:t>
                </a:r>
                <a:r>
                  <a:rPr lang="en-US" altLang="ko-KR" sz="4500" dirty="0"/>
                  <a:t>0</a:t>
                </a:r>
                <a:r>
                  <a:rPr lang="ko-KR" altLang="en-US" sz="4500" dirty="0"/>
                  <a:t>이면 랜덤</a:t>
                </a:r>
                <a:endParaRPr lang="en-US" altLang="ko-KR" sz="4500" dirty="0"/>
              </a:p>
              <a:p>
                <a:pPr marL="514350" indent="-514350">
                  <a:buAutoNum type="arabicPeriod"/>
                </a:pPr>
                <a:endParaRPr lang="en-US" altLang="ko-KR" sz="4500" dirty="0"/>
              </a:p>
              <a:p>
                <a:pPr marL="514350" indent="-514350">
                  <a:buAutoNum type="arabicPeriod"/>
                </a:pPr>
                <a:endParaRPr lang="en-US" altLang="ko-KR" sz="4500" dirty="0"/>
              </a:p>
              <a:p>
                <a:pPr marL="514350" indent="-514350">
                  <a:buAutoNum type="arabicPeriod"/>
                </a:pPr>
                <a:endParaRPr lang="en-US" altLang="ko-KR" sz="4500" dirty="0"/>
              </a:p>
              <a:p>
                <a:pPr marL="514350" indent="-514350">
                  <a:buAutoNum type="arabicPeriod"/>
                </a:pPr>
                <a:r>
                  <a:rPr lang="ko-KR" altLang="en-US" sz="4500" dirty="0"/>
                  <a:t>아니면 </a:t>
                </a:r>
                <a14:m>
                  <m:oMath xmlns:m="http://schemas.openxmlformats.org/officeDocument/2006/math">
                    <m:r>
                      <a:rPr lang="ko-KR" altLang="en-US" sz="45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45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altLang="ko-KR" sz="4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altLang="ko-KR" sz="45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altLang="ko-KR" sz="4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ko-KR" altLang="en-US" sz="4500" dirty="0"/>
                  <a:t> 만들기</a:t>
                </a:r>
                <a:r>
                  <a:rPr lang="en-US" altLang="ko-KR" sz="4500" dirty="0"/>
                  <a:t>,</a:t>
                </a:r>
              </a:p>
              <a:p>
                <a:pPr marL="514350" indent="-514350">
                  <a:buAutoNum type="arabicPeriod"/>
                </a:pPr>
                <a:r>
                  <a:rPr lang="en-US" altLang="ko-KR" sz="4500" dirty="0"/>
                  <a:t>                       </a:t>
                </a:r>
                <a:r>
                  <a:rPr lang="ko-KR" altLang="en-US" sz="4500" dirty="0"/>
                  <a:t>뽑기 </a:t>
                </a:r>
                <a:r>
                  <a:rPr lang="en-US" altLang="ko-KR" sz="4500" dirty="0"/>
                  <a:t>(u</a:t>
                </a:r>
                <a:r>
                  <a:rPr lang="ko-KR" altLang="en-US" sz="4500" dirty="0"/>
                  <a:t>는 난수</a:t>
                </a:r>
                <a:r>
                  <a:rPr lang="en-US" altLang="ko-KR" sz="4500" dirty="0"/>
                  <a:t>)</a:t>
                </a:r>
              </a:p>
              <a:p>
                <a:pPr marL="514350" indent="-514350">
                  <a:buAutoNum type="arabicPeriod"/>
                </a:pPr>
                <a:endParaRPr lang="ko-KR" altLang="en-US" sz="45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0DD80D-E7CF-0130-35BC-48E3C9CB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403600"/>
                <a:ext cx="16696477" cy="7072898"/>
              </a:xfrm>
              <a:prstGeom prst="rect">
                <a:avLst/>
              </a:prstGeom>
              <a:blipFill>
                <a:blip r:embed="rId6"/>
                <a:stretch>
                  <a:fillRect l="-1570" t="-20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8141CA06-1DBA-A9C9-ED68-48B74BDFD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9835" y="4026837"/>
            <a:ext cx="6293211" cy="120778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BBBC9E5-2204-05B4-F56A-B238C3F9E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4191000"/>
            <a:ext cx="2544995" cy="71001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9974AFA-F048-9010-448D-6D8C82C0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4600" y="5292583"/>
            <a:ext cx="11260121" cy="181000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5FCC444-F5D9-7B5C-E1C0-742B3C693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10851" y="8284666"/>
            <a:ext cx="8015549" cy="405973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E2FB0B3-C1A3-655D-BB96-CA88474923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5200" y="9067800"/>
            <a:ext cx="3316794" cy="68973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A90FA53-4126-9CC2-D5C3-17370DAC87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5200" y="11308709"/>
            <a:ext cx="5403506" cy="65469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B601238-CA0C-4E14-7883-A6B16458C6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2800" y="9851353"/>
            <a:ext cx="8368058" cy="13500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CCE2FE-A6FE-E447-7B31-FFCB869F019C}"/>
                  </a:ext>
                </a:extLst>
              </p:cNvPr>
              <p:cNvSpPr txBox="1"/>
              <p:nvPr/>
            </p:nvSpPr>
            <p:spPr>
              <a:xfrm>
                <a:off x="3352800" y="12224391"/>
                <a:ext cx="876300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350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ko-KR" altLang="en-US" sz="35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sz="3500" dirty="0"/>
                  <a:t> </a:t>
                </a:r>
                <a:r>
                  <a:rPr lang="en-US" altLang="ko-KR" sz="3500" dirty="0"/>
                  <a:t>0 ~ 2</a:t>
                </a:r>
                <a14:m>
                  <m:oMath xmlns:m="http://schemas.openxmlformats.org/officeDocument/2006/math">
                    <m:r>
                      <a:rPr lang="ko-KR" altLang="en-US" sz="35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500" i="1">
                        <a:latin typeface="Cambria Math" panose="02040503050406030204" pitchFamily="18" charset="0"/>
                      </a:rPr>
                      <m:t>중</m:t>
                    </m:r>
                  </m:oMath>
                </a14:m>
                <a:r>
                  <a:rPr lang="ko-KR" altLang="en-US" sz="3500" dirty="0"/>
                  <a:t> 랜덤으로 생성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CCE2FE-A6FE-E447-7B31-FFCB869F0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12224391"/>
                <a:ext cx="8763000" cy="630942"/>
              </a:xfrm>
              <a:prstGeom prst="rect">
                <a:avLst/>
              </a:prstGeom>
              <a:blipFill>
                <a:blip r:embed="rId14"/>
                <a:stretch>
                  <a:fillRect t="-17308" b="-355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71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CE5C-6155-AD07-D511-C12984833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89AB515-A9FC-46E1-6483-0E2FD42E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FDB2B58-CC96-C5DE-A359-404FFB9F6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360679-B115-E4D8-0120-4B91084BD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BFF8E18-94D3-B461-BA33-F75C3A1B2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33E63B2F-80BF-253C-BB92-42F5775B5195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A4D8245-91CD-72EF-4543-ABF4FD90CFBA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6C8D1-D288-939B-432A-5470BE9F97CE}"/>
              </a:ext>
            </a:extLst>
          </p:cNvPr>
          <p:cNvSpPr txBox="1"/>
          <p:nvPr/>
        </p:nvSpPr>
        <p:spPr>
          <a:xfrm>
            <a:off x="4191000" y="1084075"/>
            <a:ext cx="178308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500" dirty="0"/>
              <a:t>Heat</a:t>
            </a:r>
            <a:r>
              <a:rPr lang="ko-KR" altLang="en-US" sz="7500" dirty="0"/>
              <a:t> </a:t>
            </a:r>
            <a:r>
              <a:rPr lang="en-US" altLang="ko-KR" sz="7500" dirty="0"/>
              <a:t>bath update</a:t>
            </a:r>
            <a:endParaRPr lang="ko-KR" altLang="en-US" sz="7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CC4597-EDA7-BBD4-B281-7DADBB75C21D}"/>
              </a:ext>
            </a:extLst>
          </p:cNvPr>
          <p:cNvSpPr txBox="1"/>
          <p:nvPr/>
        </p:nvSpPr>
        <p:spPr>
          <a:xfrm>
            <a:off x="3429000" y="3403600"/>
            <a:ext cx="1669647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/>
              <a:t>5.</a:t>
            </a:r>
          </a:p>
          <a:p>
            <a:endParaRPr lang="en-US" altLang="ko-KR" sz="4500" dirty="0"/>
          </a:p>
          <a:p>
            <a:endParaRPr lang="en-US" altLang="ko-KR" sz="4500" dirty="0"/>
          </a:p>
          <a:p>
            <a:endParaRPr lang="en-US" altLang="ko-KR" sz="4500" dirty="0"/>
          </a:p>
          <a:p>
            <a:r>
              <a:rPr lang="ko-KR" altLang="en-US" sz="4500" dirty="0"/>
              <a:t>로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84747E-AA99-8424-45F1-752A72B44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936810"/>
            <a:ext cx="9382825" cy="8370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75D0FD-E6FE-E0A7-FF3A-DB2F8099B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3468858"/>
            <a:ext cx="5238181" cy="1255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955205-A9D7-5725-C760-160411B44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8275693"/>
            <a:ext cx="6385719" cy="30781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E105F6E-638F-48AE-8249-63B2DEC5AD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930" y="7603844"/>
            <a:ext cx="3391373" cy="5811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2222A4-A273-F166-14AE-2C1F22ADD1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2" y="7592476"/>
            <a:ext cx="4286848" cy="7240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87B4C5C-47DF-2B56-C528-B904790429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8305800"/>
            <a:ext cx="6111541" cy="277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9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C36B4-A13E-A1D7-E39B-E88A756C1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DF29C8-6DC5-6C66-64A5-E0240F58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8" y="5969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EA8858-2420-39DA-7976-692528757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1B44BEA-3D2E-7D0D-D5F5-85FA374BC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77E2173-F9C2-A63D-1F62-B6554ED17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A57BF2F-5F61-A057-D077-7B00E6373D8B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5E5B04F-E63D-507F-2899-1830FAD4ED08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FDF71-CBDE-0A7C-F498-04F0A8E308C8}"/>
              </a:ext>
            </a:extLst>
          </p:cNvPr>
          <p:cNvSpPr txBox="1"/>
          <p:nvPr/>
        </p:nvSpPr>
        <p:spPr>
          <a:xfrm>
            <a:off x="4191000" y="1084075"/>
            <a:ext cx="178308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dirty="0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DAB8B6-40DE-76AF-8AAD-612BEC0B1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7159" y="3397142"/>
            <a:ext cx="4300041" cy="1917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FD8D2B-25BB-3C9F-413F-97A47B1B4381}"/>
              </a:ext>
            </a:extLst>
          </p:cNvPr>
          <p:cNvSpPr txBox="1"/>
          <p:nvPr/>
        </p:nvSpPr>
        <p:spPr>
          <a:xfrm>
            <a:off x="3276600" y="3505200"/>
            <a:ext cx="14706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주기적 경계 조건 </a:t>
            </a:r>
            <a:r>
              <a:rPr lang="en-US" altLang="ko-KR" sz="3500" dirty="0"/>
              <a:t>:</a:t>
            </a:r>
            <a:r>
              <a:rPr lang="ko-KR" altLang="en-US" sz="3500" dirty="0"/>
              <a:t> </a:t>
            </a:r>
            <a:r>
              <a:rPr lang="en-US" altLang="ko-KR" sz="3500" dirty="0"/>
              <a:t>x, y, z </a:t>
            </a:r>
            <a:r>
              <a:rPr lang="ko-KR" altLang="en-US" sz="3500" dirty="0"/>
              <a:t>좌표가 </a:t>
            </a:r>
            <a:r>
              <a:rPr lang="ko-KR" altLang="en-US" sz="3500" dirty="0" err="1"/>
              <a:t>Ｌ을</a:t>
            </a:r>
            <a:r>
              <a:rPr lang="ko-KR" altLang="en-US" sz="3500" dirty="0"/>
              <a:t> 넘어가면 다시 ０</a:t>
            </a:r>
            <a:r>
              <a:rPr lang="en-US" altLang="ko-KR" sz="3500" dirty="0"/>
              <a:t>, 1, 2 … </a:t>
            </a:r>
            <a:r>
              <a:rPr lang="ko-KR" altLang="en-US" sz="3500" dirty="0"/>
              <a:t>으로 설정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C753C6-7252-98EF-96C8-69531C13D5AD}"/>
                  </a:ext>
                </a:extLst>
              </p:cNvPr>
              <p:cNvSpPr txBox="1"/>
              <p:nvPr/>
            </p:nvSpPr>
            <p:spPr>
              <a:xfrm>
                <a:off x="3276600" y="4921527"/>
                <a:ext cx="14706600" cy="641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3500" dirty="0"/>
                  <a:t> = 1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3500" dirty="0"/>
                  <a:t> </a:t>
                </a:r>
                <a:r>
                  <a:rPr lang="en-US" altLang="ko-KR" sz="3500" dirty="0"/>
                  <a:t>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3500" dirty="0"/>
                  <a:t> </a:t>
                </a:r>
                <a:r>
                  <a:rPr lang="en-US" altLang="ko-KR" sz="3500" dirty="0"/>
                  <a:t>= </a:t>
                </a:r>
                <a14:m>
                  <m:oMath xmlns:m="http://schemas.openxmlformats.org/officeDocument/2006/math">
                    <m:r>
                      <a:rPr lang="ko-KR" altLang="en-US" sz="35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3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3500" dirty="0"/>
                  <a:t> </a:t>
                </a:r>
                <a:r>
                  <a:rPr lang="en-US" altLang="ko-KR" sz="3500" dirty="0"/>
                  <a:t>(0 &lt;= </a:t>
                </a:r>
                <a14:m>
                  <m:oMath xmlns:m="http://schemas.openxmlformats.org/officeDocument/2006/math">
                    <m:r>
                      <a:rPr lang="ko-KR" altLang="en-US" sz="35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3500" dirty="0"/>
                  <a:t> &lt;= 1) </a:t>
                </a:r>
                <a:r>
                  <a:rPr lang="ko-KR" altLang="en-US" sz="3500" dirty="0"/>
                  <a:t>로 설정 가능</a:t>
                </a:r>
                <a:r>
                  <a:rPr lang="en-US" altLang="ko-KR" sz="3500" dirty="0"/>
                  <a:t>.  </a:t>
                </a:r>
                <a:endParaRPr lang="ko-KR" altLang="en-US" sz="35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C753C6-7252-98EF-96C8-69531C13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921527"/>
                <a:ext cx="14706600" cy="641073"/>
              </a:xfrm>
              <a:prstGeom prst="rect">
                <a:avLst/>
              </a:prstGeom>
              <a:blipFill>
                <a:blip r:embed="rId7"/>
                <a:stretch>
                  <a:fillRect t="-16981" b="-33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F48F70-F2AE-4B2F-D05B-65C20C6550BA}"/>
                  </a:ext>
                </a:extLst>
              </p:cNvPr>
              <p:cNvSpPr txBox="1"/>
              <p:nvPr/>
            </p:nvSpPr>
            <p:spPr>
              <a:xfrm>
                <a:off x="3289852" y="7021373"/>
                <a:ext cx="12195312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500" dirty="0"/>
                  <a:t>문헌에서의 </a:t>
                </a:r>
                <a:r>
                  <a:rPr lang="ko-KR" altLang="en-US" sz="3600" dirty="0"/>
                  <a:t>이론적인 상전이 온도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ko-KR" sz="3500" dirty="0"/>
              </a:p>
              <a:p>
                <a:r>
                  <a:rPr lang="en-US" altLang="ko-KR" sz="3500" dirty="0"/>
                  <a:t>SC</a:t>
                </a:r>
                <a:r>
                  <a:rPr lang="ko-KR" altLang="en-US" sz="3500" dirty="0"/>
                  <a:t> </a:t>
                </a:r>
                <a:r>
                  <a:rPr lang="en-US" altLang="ko-KR" sz="3500" dirty="0"/>
                  <a:t>:</a:t>
                </a:r>
                <a:r>
                  <a:rPr lang="ko-KR" altLang="en-US" sz="3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3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3600" dirty="0"/>
                  <a:t>1.44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3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3600" dirty="0"/>
                  <a:t> = 0.693)</a:t>
                </a:r>
              </a:p>
              <a:p>
                <a:r>
                  <a:rPr lang="en-US" altLang="ko-KR" sz="3500" dirty="0"/>
                  <a:t>BCC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3500" dirty="0"/>
                  <a:t>2.05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3500" dirty="0"/>
                  <a:t> = </a:t>
                </a:r>
                <a:r>
                  <a:rPr lang="en-US" altLang="ko-KR" sz="3600" dirty="0"/>
                  <a:t>0.4867</a:t>
                </a:r>
                <a:r>
                  <a:rPr lang="en-US" altLang="ko-KR" sz="3500" dirty="0"/>
                  <a:t>) </a:t>
                </a:r>
              </a:p>
              <a:p>
                <a:r>
                  <a:rPr lang="en-US" altLang="ko-KR" sz="3500" dirty="0"/>
                  <a:t>FCC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3500" dirty="0"/>
                  <a:t>3.18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3500" dirty="0"/>
                  <a:t> = </a:t>
                </a:r>
                <a:r>
                  <a:rPr lang="en-US" altLang="ko-KR" sz="3600" dirty="0"/>
                  <a:t>0.31475±0.00010</a:t>
                </a:r>
                <a:r>
                  <a:rPr lang="en-US" altLang="ko-KR" sz="3500" dirty="0"/>
                  <a:t>)</a:t>
                </a:r>
                <a:endParaRPr lang="ko-KR" altLang="en-US" sz="35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F48F70-F2AE-4B2F-D05B-65C20C65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852" y="7021373"/>
                <a:ext cx="12195312" cy="2308324"/>
              </a:xfrm>
              <a:prstGeom prst="rect">
                <a:avLst/>
              </a:prstGeom>
              <a:blipFill>
                <a:blip r:embed="rId8"/>
                <a:stretch>
                  <a:fillRect l="-1500" t="-5026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EE955563-7130-FB04-FA10-6A3BD91F24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4953" y="6803174"/>
            <a:ext cx="2309585" cy="13723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E2822E-30A4-3993-C86B-4647681187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6887718"/>
            <a:ext cx="4422883" cy="26932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C64574-BEDC-37B2-6595-CA8F5520E9C0}"/>
              </a:ext>
            </a:extLst>
          </p:cNvPr>
          <p:cNvSpPr txBox="1"/>
          <p:nvPr/>
        </p:nvSpPr>
        <p:spPr>
          <a:xfrm>
            <a:off x="13941288" y="1411069"/>
            <a:ext cx="12195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1" dirty="0"/>
              <a:t>(Ref</a:t>
            </a:r>
            <a:r>
              <a:rPr lang="ko-KR" altLang="en-US" i="1" dirty="0"/>
              <a:t> </a:t>
            </a:r>
            <a:r>
              <a:rPr lang="en-US" altLang="ko-KR" i="1" dirty="0"/>
              <a:t>:</a:t>
            </a:r>
            <a:r>
              <a:rPr lang="ko-KR" altLang="en-US" i="1" dirty="0"/>
              <a:t> </a:t>
            </a:r>
            <a:r>
              <a:rPr lang="en-US" altLang="ko-KR" i="1" dirty="0"/>
              <a:t>J. Adler, I. Chang, and S. Shapira, “High-Temperature Series Analyses of the Classical Heisenberg Model,”</a:t>
            </a:r>
            <a:r>
              <a:rPr lang="en-US" altLang="ko-KR" dirty="0"/>
              <a:t> Physica A </a:t>
            </a:r>
            <a:r>
              <a:rPr lang="en-US" altLang="ko-KR" b="1" dirty="0"/>
              <a:t>201</a:t>
            </a:r>
            <a:r>
              <a:rPr lang="en-US" altLang="ko-KR" dirty="0"/>
              <a:t>, 581–605 (1993).)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D98D4-2332-5DDA-270B-204B6F1046D7}"/>
              </a:ext>
            </a:extLst>
          </p:cNvPr>
          <p:cNvSpPr txBox="1"/>
          <p:nvPr/>
        </p:nvSpPr>
        <p:spPr>
          <a:xfrm>
            <a:off x="13944600" y="2069068"/>
            <a:ext cx="1219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(Ref : J. Adler et al., same paper — reanalysis of BCC lattice susceptibility series.)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153A28-44B9-54D4-9A59-B1A142D31FEA}"/>
              </a:ext>
            </a:extLst>
          </p:cNvPr>
          <p:cNvSpPr txBox="1"/>
          <p:nvPr/>
        </p:nvSpPr>
        <p:spPr>
          <a:xfrm>
            <a:off x="13944600" y="2396571"/>
            <a:ext cx="1219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(Ref : J. Adler et al., same paper — FCC lattice susceptibility series).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EFE9B9E-4A88-B6DF-B4A4-8FB46856C4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600" y="5638800"/>
            <a:ext cx="14958932" cy="39136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5157C7-7ACD-C9D3-ABFD-6B2D08FAE8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97000" y="9863397"/>
            <a:ext cx="9561901" cy="309060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A71448-214F-77AE-F3C9-59B98F1AD3F6}"/>
              </a:ext>
            </a:extLst>
          </p:cNvPr>
          <p:cNvSpPr txBox="1"/>
          <p:nvPr/>
        </p:nvSpPr>
        <p:spPr>
          <a:xfrm>
            <a:off x="3352800" y="11646932"/>
            <a:ext cx="130699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/>
              <a:t>1 Sweep = N </a:t>
            </a:r>
            <a:r>
              <a:rPr lang="ko-KR" altLang="en-US" sz="3500" dirty="0"/>
              <a:t>번 업데이트 </a:t>
            </a:r>
          </a:p>
        </p:txBody>
      </p:sp>
    </p:spTree>
    <p:extLst>
      <p:ext uri="{BB962C8B-B14F-4D97-AF65-F5344CB8AC3E}">
        <p14:creationId xmlns:p14="http://schemas.microsoft.com/office/powerpoint/2010/main" val="2102468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5352</TotalTime>
  <Words>977</Words>
  <Application>Microsoft Office PowerPoint</Application>
  <PresentationFormat>사용자 지정</PresentationFormat>
  <Paragraphs>199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Cambria Math</vt:lpstr>
      <vt:lpstr>Pretendard Light</vt:lpstr>
      <vt:lpstr>맑은 고딕</vt:lpstr>
      <vt:lpstr>Pretendard Bold</vt:lpstr>
      <vt:lpstr>Calibri</vt:lpstr>
      <vt:lpstr>Pretendard ExtraLight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박영욱</dc:creator>
  <cp:lastModifiedBy>영욱 박</cp:lastModifiedBy>
  <cp:revision>245</cp:revision>
  <dcterms:created xsi:type="dcterms:W3CDTF">2006-08-16T00:00:00Z</dcterms:created>
  <dcterms:modified xsi:type="dcterms:W3CDTF">2025-11-28T06:11:10Z</dcterms:modified>
</cp:coreProperties>
</file>